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997700" cy="92837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ligraffitti" panose="020B0604020202020204" charset="0"/>
      <p:regular r:id="rId32"/>
    </p:embeddedFont>
    <p:embeddedFont>
      <p:font typeface="Caveat" panose="020B0604020202020204" charset="0"/>
      <p:regular r:id="rId33"/>
      <p:bold r:id="rId34"/>
    </p:embeddedFont>
    <p:embeddedFont>
      <p:font typeface="Just Me Again Down Here" panose="020B0604020202020204" charset="0"/>
      <p:regular r:id="rId35"/>
    </p:embeddedFont>
    <p:embeddedFont>
      <p:font typeface="Libre Baskerville" panose="020B0604020202020204" charset="0"/>
      <p:regular r:id="rId36"/>
      <p:bold r:id="rId37"/>
      <p:italic r:id="rId38"/>
    </p:embeddedFont>
    <p:embeddedFont>
      <p:font typeface="Sunshiney" panose="020B0604020202020204" charset="0"/>
      <p:regular r:id="rId39"/>
    </p:embeddedFont>
    <p:embeddedFont>
      <p:font typeface="Syncopate" panose="020B0604020202020204" charset="0"/>
      <p:regular r:id="rId40"/>
      <p:bold r:id="rId41"/>
    </p:embeddedFont>
    <p:embeddedFont>
      <p:font typeface="The Girl Next Door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7A937C-05DA-4D74-B879-8822C2147E18}">
  <a:tblStyle styleId="{967A937C-05DA-4D74-B879-8822C2147E1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FCFC"/>
          </a:solidFill>
        </a:fill>
      </a:tcStyle>
    </a:wholeTbl>
    <a:band1H>
      <a:tcTxStyle/>
      <a:tcStyle>
        <a:tcBdr/>
        <a:fill>
          <a:solidFill>
            <a:srgbClr val="F1F8F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1F8F9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8FC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8FC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63745" y="0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300" cy="4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400" cy="46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743200" lvl="6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7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300" cy="4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400" cy="46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743200" lvl="6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7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where we tie into the affective needs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Strategies include;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allowing gifted kids to have time together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creating a supportive environment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teacher as a facilitator vs. autocratic delivery of information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teach and use stress management techniques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goal setting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individual support as needed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teaching them to be their own advocate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encourage leadership experiences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provide early caree</a:t>
            </a:r>
            <a:r>
              <a:rPr lang="en-US" sz="1200">
                <a:solidFill>
                  <a:schemeClr val="dk1"/>
                </a:solidFill>
              </a:rPr>
              <a:t>r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exploration opportunities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TEAM APPROACH with all available resources at the school level.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300" cy="4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400" cy="46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743200" lvl="6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7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300" cy="4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300" cy="4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400" cy="46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743200" lvl="6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7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300" cy="4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400" cy="46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3963745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356" y="304800"/>
            <a:ext cx="4724400" cy="3342513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212" name="Shape 212"/>
          <p:cNvSpPr/>
          <p:nvPr/>
        </p:nvSpPr>
        <p:spPr>
          <a:xfrm>
            <a:off x="990600" y="4572000"/>
            <a:ext cx="7848600" cy="200906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61670"/>
              </a:gs>
              <a:gs pos="80000">
                <a:srgbClr val="1D1D93"/>
              </a:gs>
              <a:gs pos="100000">
                <a:srgbClr val="1C1C96"/>
              </a:gs>
            </a:gsLst>
            <a:lin ang="16200000" scaled="0"/>
          </a:gradFill>
          <a:ln w="9525" cap="flat" cmpd="sng">
            <a:solidFill>
              <a:srgbClr val="2929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Parent Information Night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For Parents Interested 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Gifted Center School Placement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EFEFE"/>
                </a:solidFill>
              </a:rPr>
              <a:t>May 9, 2018</a:t>
            </a:r>
            <a:endParaRPr sz="2800" b="1" i="0" u="none" strike="noStrike" cap="non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4950019" y="829750"/>
            <a:ext cx="4114800" cy="1432500"/>
          </a:xfrm>
          <a:prstGeom prst="foldedCorner">
            <a:avLst>
              <a:gd name="adj" fmla="val 16667"/>
            </a:avLst>
          </a:prstGeom>
          <a:gradFill>
            <a:gsLst>
              <a:gs pos="0">
                <a:srgbClr val="BCBCBC"/>
              </a:gs>
              <a:gs pos="80000">
                <a:srgbClr val="F8F8F8"/>
              </a:gs>
              <a:gs pos="100000">
                <a:srgbClr val="F9F9F9"/>
              </a:gs>
            </a:gsLst>
            <a:lin ang="16200000" scaled="0"/>
          </a:gradFill>
          <a:ln w="9525" cap="flat" cmpd="sng">
            <a:solidFill>
              <a:srgbClr val="FAFA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70B9"/>
                </a:solidFill>
                <a:latin typeface="Arial"/>
                <a:ea typeface="Arial"/>
                <a:cs typeface="Arial"/>
                <a:sym typeface="Arial"/>
              </a:rPr>
              <a:t>Good Evening &amp; WELCOME</a:t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0" y="154375"/>
            <a:ext cx="9144000" cy="1143000"/>
          </a:xfrm>
          <a:prstGeom prst="rect">
            <a:avLst/>
          </a:prstGeom>
          <a:noFill/>
          <a:ln w="9525" cap="flat" cmpd="sng">
            <a:solidFill>
              <a:srgbClr val="D5E9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 b="1" i="0" u="none" strike="noStrike" cap="none">
                <a:solidFill>
                  <a:srgbClr val="7070B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800" b="1" i="0" u="none" strike="noStrike" cap="none">
                <a:solidFill>
                  <a:srgbClr val="0064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Differentiation</a:t>
            </a:r>
            <a:br>
              <a:rPr lang="en-US" sz="5800" b="1" i="0" u="none" strike="noStrike" cap="none">
                <a:solidFill>
                  <a:srgbClr val="85BE9C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endParaRPr sz="5800" b="1" i="0" u="none" strike="noStrike" cap="none">
              <a:solidFill>
                <a:srgbClr val="85BE9C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223650" y="1789200"/>
            <a:ext cx="4027800" cy="4540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means teachers proactively plan varied approaches to </a:t>
            </a:r>
            <a:r>
              <a:rPr lang="en-US" sz="2400" b="1" i="0" u="none" strike="noStrike" cap="none">
                <a:solidFill>
                  <a:srgbClr val="006600"/>
                </a:solidFill>
                <a:latin typeface="Syncopate"/>
                <a:ea typeface="Syncopate"/>
                <a:cs typeface="Syncopate"/>
                <a:sym typeface="Syncopate"/>
              </a:rPr>
              <a:t>WHAT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need to learn, </a:t>
            </a:r>
            <a:r>
              <a:rPr lang="en-US" sz="2400" b="1" i="0" u="none" strike="noStrike" cap="none">
                <a:solidFill>
                  <a:srgbClr val="006400"/>
                </a:solidFill>
                <a:latin typeface="Syncopate"/>
                <a:ea typeface="Syncopate"/>
                <a:cs typeface="Syncopate"/>
                <a:sym typeface="Syncopate"/>
              </a:rPr>
              <a:t>HOW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learn it, and/or how they will </a:t>
            </a:r>
            <a:r>
              <a:rPr lang="en-US" sz="2400" b="1" i="0" u="none" strike="noStrike" cap="none">
                <a:solidFill>
                  <a:srgbClr val="006400"/>
                </a:solidFill>
                <a:latin typeface="Syncopate"/>
                <a:ea typeface="Syncopate"/>
                <a:cs typeface="Syncopate"/>
                <a:sym typeface="Syncopate"/>
              </a:rPr>
              <a:t>SHOW WHAT </a:t>
            </a:r>
            <a:r>
              <a:rPr lang="en-US" sz="2400" b="1">
                <a:solidFill>
                  <a:srgbClr val="006400"/>
                </a:solidFill>
                <a:latin typeface="Syncopate"/>
                <a:ea typeface="Syncopate"/>
                <a:cs typeface="Syncopate"/>
                <a:sym typeface="Syncopate"/>
              </a:rPr>
              <a:t>T</a:t>
            </a:r>
            <a:r>
              <a:rPr lang="en-US" sz="2400" b="1" i="0" u="none" strike="noStrike" cap="none">
                <a:solidFill>
                  <a:srgbClr val="006400"/>
                </a:solidFill>
                <a:latin typeface="Syncopate"/>
                <a:ea typeface="Syncopate"/>
                <a:cs typeface="Syncopate"/>
                <a:sym typeface="Syncopate"/>
              </a:rPr>
              <a:t>HEY HAVE LEARNED</a:t>
            </a:r>
            <a:r>
              <a:rPr lang="en-US" sz="2400" b="1" i="0" u="none" strike="noStrike" cap="none">
                <a:solidFill>
                  <a:srgbClr val="85BE9C"/>
                </a:solidFill>
                <a:latin typeface="Syncopate"/>
                <a:ea typeface="Syncopate"/>
                <a:cs typeface="Syncopate"/>
                <a:sym typeface="Syncopate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increase the likelihood that each student will learn as much as he or she can, as efficiently as possible.”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6600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Carol Ann Tomlinson</a:t>
            </a:r>
            <a:endParaRPr sz="2400" b="1" i="0" u="none" strike="noStrike" cap="none">
              <a:solidFill>
                <a:srgbClr val="006600"/>
              </a:solidFill>
              <a:latin typeface="Calligraffitti"/>
              <a:ea typeface="Calligraffitti"/>
              <a:cs typeface="Calligraffitti"/>
              <a:sym typeface="Calligraffitti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 descr="Engage Children in Their"/>
          <p:cNvPicPr preferRelativeResize="0"/>
          <p:nvPr/>
        </p:nvPicPr>
        <p:blipFill rotWithShape="1">
          <a:blip r:embed="rId3">
            <a:alphaModFix/>
          </a:blip>
          <a:srcRect t="5673" b="5682"/>
          <a:stretch/>
        </p:blipFill>
        <p:spPr>
          <a:xfrm>
            <a:off x="-2438400" y="-97154"/>
            <a:ext cx="11582400" cy="77004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Shape 358"/>
          <p:cNvGrpSpPr/>
          <p:nvPr/>
        </p:nvGrpSpPr>
        <p:grpSpPr>
          <a:xfrm>
            <a:off x="4319105" y="1880705"/>
            <a:ext cx="4889388" cy="4889388"/>
            <a:chOff x="1042505" y="51905"/>
            <a:chExt cx="4889388" cy="4889388"/>
          </a:xfrm>
        </p:grpSpPr>
        <p:sp>
          <p:nvSpPr>
            <p:cNvPr id="359" name="Shape 359"/>
            <p:cNvSpPr/>
            <p:nvPr/>
          </p:nvSpPr>
          <p:spPr>
            <a:xfrm>
              <a:off x="1445847" y="313424"/>
              <a:ext cx="4224528" cy="4224528"/>
            </a:xfrm>
            <a:prstGeom prst="pie">
              <a:avLst>
                <a:gd name="adj1" fmla="val 16200000"/>
                <a:gd name="adj2" fmla="val 0"/>
              </a:avLst>
            </a:prstGeom>
            <a:gradFill>
              <a:gsLst>
                <a:gs pos="0">
                  <a:srgbClr val="141470"/>
                </a:gs>
                <a:gs pos="80000">
                  <a:srgbClr val="1A1A95"/>
                </a:gs>
                <a:gs pos="100000">
                  <a:srgbClr val="191998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Shape 360"/>
            <p:cNvSpPr txBox="1"/>
            <p:nvPr/>
          </p:nvSpPr>
          <p:spPr>
            <a:xfrm>
              <a:off x="3688368" y="1189008"/>
              <a:ext cx="1559052" cy="1156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Emphasize high-level thinking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445847" y="455247"/>
              <a:ext cx="4224528" cy="4224528"/>
            </a:xfrm>
            <a:prstGeom prst="pie">
              <a:avLst>
                <a:gd name="adj1" fmla="val 0"/>
                <a:gd name="adj2" fmla="val 5400000"/>
              </a:avLst>
            </a:prstGeom>
            <a:gradFill>
              <a:gsLst>
                <a:gs pos="0">
                  <a:srgbClr val="262687"/>
                </a:gs>
                <a:gs pos="80000">
                  <a:srgbClr val="3333B1"/>
                </a:gs>
                <a:gs pos="100000">
                  <a:srgbClr val="3030B5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3688368" y="2647476"/>
              <a:ext cx="1559052" cy="1156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Address affective/social needs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1304024" y="455247"/>
              <a:ext cx="4224528" cy="4224528"/>
            </a:xfrm>
            <a:prstGeom prst="pie">
              <a:avLst>
                <a:gd name="adj1" fmla="val 5400000"/>
                <a:gd name="adj2" fmla="val 10800000"/>
              </a:avLst>
            </a:prstGeom>
            <a:gradFill>
              <a:gsLst>
                <a:gs pos="0">
                  <a:srgbClr val="49498C"/>
                </a:gs>
                <a:gs pos="80000">
                  <a:srgbClr val="6060B9"/>
                </a:gs>
                <a:gs pos="100000">
                  <a:srgbClr val="5E5EBC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Shape 364"/>
            <p:cNvSpPr txBox="1"/>
            <p:nvPr/>
          </p:nvSpPr>
          <p:spPr>
            <a:xfrm>
              <a:off x="1726980" y="2647476"/>
              <a:ext cx="1559052" cy="1156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Compact and accelerate curriculum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1304024" y="313424"/>
              <a:ext cx="4224528" cy="4224528"/>
            </a:xfrm>
            <a:prstGeom prst="pie">
              <a:avLst>
                <a:gd name="adj1" fmla="val 10800000"/>
                <a:gd name="adj2" fmla="val 16200000"/>
              </a:avLst>
            </a:prstGeom>
            <a:gradFill>
              <a:gsLst>
                <a:gs pos="0">
                  <a:srgbClr val="6C6C91"/>
                </a:gs>
                <a:gs pos="80000">
                  <a:srgbClr val="8E8EBE"/>
                </a:gs>
                <a:gs pos="100000">
                  <a:srgbClr val="8E8EC0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1726980" y="1189008"/>
              <a:ext cx="1559052" cy="1156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Specific strength areas are targeted and encouraged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1184329" y="51905"/>
              <a:ext cx="4747564" cy="4747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4067"/>
                  </a:moveTo>
                  <a:lnTo>
                    <a:pt x="60000" y="4067"/>
                  </a:lnTo>
                  <a:cubicBezTo>
                    <a:pt x="88941" y="4067"/>
                    <a:pt x="113103" y="26145"/>
                    <a:pt x="115706" y="54969"/>
                  </a:cubicBezTo>
                  <a:lnTo>
                    <a:pt x="119760" y="54969"/>
                  </a:lnTo>
                  <a:lnTo>
                    <a:pt x="112882" y="60000"/>
                  </a:lnTo>
                  <a:lnTo>
                    <a:pt x="105523" y="54969"/>
                  </a:lnTo>
                  <a:lnTo>
                    <a:pt x="109576" y="54969"/>
                  </a:lnTo>
                  <a:lnTo>
                    <a:pt x="109576" y="54969"/>
                  </a:lnTo>
                  <a:cubicBezTo>
                    <a:pt x="106994" y="29527"/>
                    <a:pt x="85573" y="10169"/>
                    <a:pt x="60000" y="10169"/>
                  </a:cubicBezTo>
                  <a:close/>
                </a:path>
              </a:pathLst>
            </a:custGeom>
            <a:gradFill>
              <a:gsLst>
                <a:gs pos="0">
                  <a:srgbClr val="151577"/>
                </a:gs>
                <a:gs pos="80000">
                  <a:srgbClr val="1C1C9C"/>
                </a:gs>
                <a:gs pos="100000">
                  <a:srgbClr val="1A1A9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1184329" y="193729"/>
              <a:ext cx="4747564" cy="4747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933" y="60000"/>
                  </a:moveTo>
                  <a:lnTo>
                    <a:pt x="115933" y="60000"/>
                  </a:lnTo>
                  <a:cubicBezTo>
                    <a:pt x="115933" y="88941"/>
                    <a:pt x="93855" y="113103"/>
                    <a:pt x="65031" y="115706"/>
                  </a:cubicBezTo>
                  <a:lnTo>
                    <a:pt x="65031" y="119760"/>
                  </a:lnTo>
                  <a:lnTo>
                    <a:pt x="60000" y="112882"/>
                  </a:lnTo>
                  <a:lnTo>
                    <a:pt x="65031" y="105523"/>
                  </a:lnTo>
                  <a:lnTo>
                    <a:pt x="65031" y="109576"/>
                  </a:lnTo>
                  <a:cubicBezTo>
                    <a:pt x="90473" y="106994"/>
                    <a:pt x="109831" y="85573"/>
                    <a:pt x="109831" y="60000"/>
                  </a:cubicBezTo>
                  <a:close/>
                </a:path>
              </a:pathLst>
            </a:custGeom>
            <a:gradFill>
              <a:gsLst>
                <a:gs pos="0">
                  <a:srgbClr val="27278A"/>
                </a:gs>
                <a:gs pos="80000">
                  <a:srgbClr val="3333B6"/>
                </a:gs>
                <a:gs pos="100000">
                  <a:srgbClr val="3131B9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1042505" y="193729"/>
              <a:ext cx="4747564" cy="4747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5933"/>
                  </a:moveTo>
                  <a:cubicBezTo>
                    <a:pt x="31059" y="115933"/>
                    <a:pt x="6897" y="93855"/>
                    <a:pt x="4294" y="65031"/>
                  </a:cubicBezTo>
                  <a:lnTo>
                    <a:pt x="240" y="65031"/>
                  </a:lnTo>
                  <a:lnTo>
                    <a:pt x="7118" y="60000"/>
                  </a:lnTo>
                  <a:lnTo>
                    <a:pt x="14477" y="65031"/>
                  </a:lnTo>
                  <a:lnTo>
                    <a:pt x="10424" y="65031"/>
                  </a:lnTo>
                  <a:lnTo>
                    <a:pt x="10424" y="65031"/>
                  </a:lnTo>
                  <a:cubicBezTo>
                    <a:pt x="13006" y="90473"/>
                    <a:pt x="34427" y="109831"/>
                    <a:pt x="60000" y="109831"/>
                  </a:cubicBezTo>
                  <a:close/>
                </a:path>
              </a:pathLst>
            </a:custGeom>
            <a:gradFill>
              <a:gsLst>
                <a:gs pos="0">
                  <a:srgbClr val="49498D"/>
                </a:gs>
                <a:gs pos="80000">
                  <a:srgbClr val="6060BB"/>
                </a:gs>
                <a:gs pos="100000">
                  <a:srgbClr val="5E5EBE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1042505" y="51905"/>
              <a:ext cx="4747564" cy="4747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67" y="60000"/>
                  </a:moveTo>
                  <a:lnTo>
                    <a:pt x="4067" y="60000"/>
                  </a:lnTo>
                  <a:cubicBezTo>
                    <a:pt x="4067" y="31059"/>
                    <a:pt x="26145" y="6897"/>
                    <a:pt x="54969" y="4294"/>
                  </a:cubicBezTo>
                  <a:lnTo>
                    <a:pt x="54969" y="240"/>
                  </a:lnTo>
                  <a:lnTo>
                    <a:pt x="60000" y="7118"/>
                  </a:lnTo>
                  <a:lnTo>
                    <a:pt x="54969" y="14477"/>
                  </a:lnTo>
                  <a:lnTo>
                    <a:pt x="54969" y="10424"/>
                  </a:lnTo>
                  <a:lnTo>
                    <a:pt x="54969" y="10424"/>
                  </a:lnTo>
                  <a:cubicBezTo>
                    <a:pt x="29527" y="13006"/>
                    <a:pt x="10169" y="34427"/>
                    <a:pt x="10169" y="60000"/>
                  </a:cubicBezTo>
                  <a:close/>
                </a:path>
              </a:pathLst>
            </a:custGeom>
            <a:gradFill>
              <a:gsLst>
                <a:gs pos="0">
                  <a:srgbClr val="6A6A91"/>
                </a:gs>
                <a:gs pos="80000">
                  <a:srgbClr val="8D8DBE"/>
                </a:gs>
                <a:gs pos="100000">
                  <a:srgbClr val="8C8CC0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Shape 371"/>
          <p:cNvSpPr/>
          <p:nvPr/>
        </p:nvSpPr>
        <p:spPr>
          <a:xfrm>
            <a:off x="568675" y="61725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latin typeface="Sunshiney"/>
                <a:ea typeface="Sunshiney"/>
                <a:cs typeface="Sunshiney"/>
                <a:sym typeface="Sunshiney"/>
              </a:rPr>
              <a:t>What </a:t>
            </a:r>
            <a:r>
              <a:rPr lang="en-US" sz="4800" b="1">
                <a:latin typeface="Sunshiney"/>
                <a:ea typeface="Sunshiney"/>
                <a:cs typeface="Sunshiney"/>
                <a:sym typeface="Sunshiney"/>
              </a:rPr>
              <a:t>will the ACE</a:t>
            </a:r>
            <a:r>
              <a:rPr lang="en-US" sz="4800" b="1" i="0" u="none" strike="noStrike" cap="none">
                <a:latin typeface="Sunshiney"/>
                <a:ea typeface="Sunshiney"/>
                <a:cs typeface="Sunshiney"/>
                <a:sym typeface="Sunshiney"/>
              </a:rPr>
              <a:t> Center offer?</a:t>
            </a:r>
            <a:endParaRPr sz="4800">
              <a:latin typeface="Sunshiney"/>
              <a:ea typeface="Sunshiney"/>
              <a:cs typeface="Sunshiney"/>
              <a:sym typeface="Sunshiney"/>
            </a:endParaRPr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 descr="Original (3000 × 2000)"/>
          <p:cNvPicPr preferRelativeResize="0"/>
          <p:nvPr/>
        </p:nvPicPr>
        <p:blipFill rotWithShape="1">
          <a:blip r:embed="rId3">
            <a:alphaModFix/>
          </a:blip>
          <a:srcRect l="21424" r="21429"/>
          <a:stretch/>
        </p:blipFill>
        <p:spPr>
          <a:xfrm>
            <a:off x="-803125" y="-454800"/>
            <a:ext cx="10024500" cy="108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267200" y="457200"/>
            <a:ext cx="5257800" cy="1630362"/>
          </a:xfrm>
          <a:prstGeom prst="rect">
            <a:avLst/>
          </a:prstGeom>
          <a:solidFill>
            <a:srgbClr val="006400"/>
          </a:solidFill>
          <a:ln w="9525" cap="flat" cmpd="sng">
            <a:solidFill>
              <a:srgbClr val="006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Programming in </a:t>
            </a:r>
            <a:r>
              <a:rPr lang="en-US" sz="4400">
                <a:solidFill>
                  <a:srgbClr val="FFFFCC"/>
                </a:solidFill>
              </a:rPr>
              <a:t>ACE</a:t>
            </a:r>
            <a:r>
              <a:rPr lang="en-US" sz="44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 Center</a:t>
            </a:r>
            <a:endParaRPr/>
          </a:p>
        </p:txBody>
      </p:sp>
      <p:grpSp>
        <p:nvGrpSpPr>
          <p:cNvPr id="378" name="Shape 378"/>
          <p:cNvGrpSpPr/>
          <p:nvPr/>
        </p:nvGrpSpPr>
        <p:grpSpPr>
          <a:xfrm>
            <a:off x="599175" y="3348090"/>
            <a:ext cx="8153400" cy="3426668"/>
            <a:chOff x="0" y="1165"/>
            <a:chExt cx="8153400" cy="3426668"/>
          </a:xfrm>
        </p:grpSpPr>
        <p:sp>
          <p:nvSpPr>
            <p:cNvPr id="379" name="Shape 379"/>
            <p:cNvSpPr/>
            <p:nvPr/>
          </p:nvSpPr>
          <p:spPr>
            <a:xfrm>
              <a:off x="0" y="2812522"/>
              <a:ext cx="8153400" cy="61531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 txBox="1"/>
            <p:nvPr/>
          </p:nvSpPr>
          <p:spPr>
            <a:xfrm>
              <a:off x="0" y="2812522"/>
              <a:ext cx="8153400" cy="6153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Accelerated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curriculum with differentiated instruction provided to meet the unique needs 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525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 each student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 rot="10800000">
              <a:off x="0" y="1875403"/>
              <a:ext cx="8153400" cy="94634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 txBox="1"/>
            <p:nvPr/>
          </p:nvSpPr>
          <p:spPr>
            <a:xfrm>
              <a:off x="0" y="1875403"/>
              <a:ext cx="8153400" cy="61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Mainstreamed for </a:t>
              </a:r>
              <a:r>
                <a:rPr lang="en-US" sz="1500">
                  <a:solidFill>
                    <a:schemeClr val="dk1"/>
                  </a:solidFill>
                </a:rPr>
                <a:t>parts of the day depending on their area of specified strength.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 rot="10800000">
              <a:off x="0" y="938284"/>
              <a:ext cx="8153400" cy="94634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Shape 384"/>
            <p:cNvSpPr txBox="1"/>
            <p:nvPr/>
          </p:nvSpPr>
          <p:spPr>
            <a:xfrm>
              <a:off x="0" y="938284"/>
              <a:ext cx="8153400" cy="61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Students can be mainstreamed or in self-contained classrooms for core subject    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525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(may integrate for literacy and/or math)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 rot="10800000">
              <a:off x="0" y="1165"/>
              <a:ext cx="8153400" cy="94634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0" y="1165"/>
              <a:ext cx="8153400" cy="61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ACE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Center</a:t>
              </a:r>
              <a:r>
                <a:rPr lang="en-US" sz="1500">
                  <a:solidFill>
                    <a:schemeClr val="dk1"/>
                  </a:solidFill>
                </a:rPr>
                <a:t> is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housed </a:t>
              </a:r>
              <a:r>
                <a:rPr lang="en-US" sz="1500">
                  <a:solidFill>
                    <a:schemeClr val="dk1"/>
                  </a:solidFill>
                </a:rPr>
                <a:t>at VACDES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a </a:t>
              </a:r>
              <a:r>
                <a:rPr lang="en-US" sz="1500">
                  <a:solidFill>
                    <a:schemeClr val="dk1"/>
                  </a:solidFill>
                </a:rPr>
                <a:t>program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within </a:t>
              </a:r>
              <a:r>
                <a:rPr lang="en-US" sz="1500">
                  <a:solidFill>
                    <a:schemeClr val="dk1"/>
                  </a:solidFill>
                </a:rPr>
                <a:t>the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school 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A8CFD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Curriculum and Programming</a:t>
            </a:r>
            <a:endParaRPr/>
          </a:p>
        </p:txBody>
      </p:sp>
      <p:grpSp>
        <p:nvGrpSpPr>
          <p:cNvPr id="392" name="Shape 392"/>
          <p:cNvGrpSpPr/>
          <p:nvPr/>
        </p:nvGrpSpPr>
        <p:grpSpPr>
          <a:xfrm>
            <a:off x="304800" y="1143000"/>
            <a:ext cx="8534400" cy="5410200"/>
            <a:chOff x="0" y="0"/>
            <a:chExt cx="8534400" cy="5410200"/>
          </a:xfrm>
        </p:grpSpPr>
        <p:sp>
          <p:nvSpPr>
            <p:cNvPr id="393" name="Shape 393"/>
            <p:cNvSpPr/>
            <p:nvPr/>
          </p:nvSpPr>
          <p:spPr>
            <a:xfrm>
              <a:off x="0" y="0"/>
              <a:ext cx="8534400" cy="16230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0" y="0"/>
              <a:ext cx="8534400" cy="16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10"/>
                </a:spcAft>
                <a:buNone/>
              </a:pPr>
              <a:r>
                <a:rPr lang="en-US" sz="2400">
                  <a:solidFill>
                    <a:srgbClr val="FFFFFF"/>
                  </a:solidFill>
                </a:rPr>
                <a:t>ACE</a:t>
              </a:r>
              <a:r>
                <a:rPr lang="en-US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Center programming is based on the </a:t>
              </a:r>
              <a:r>
                <a:rPr lang="en-US" sz="2400">
                  <a:solidFill>
                    <a:srgbClr val="FFFFFF"/>
                  </a:solidFill>
                </a:rPr>
                <a:t>WPS</a:t>
              </a:r>
              <a:r>
                <a:rPr lang="en-US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curriculum and meets or exceeds </a:t>
              </a:r>
              <a:r>
                <a:rPr lang="en-US" sz="2400">
                  <a:solidFill>
                    <a:srgbClr val="FFFFFF"/>
                  </a:solidFill>
                </a:rPr>
                <a:t>Virginia</a:t>
              </a:r>
              <a:r>
                <a:rPr lang="en-US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standards for students performing above grade level.  Programming includes but is not limited to:</a:t>
              </a: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1041" y="1623060"/>
              <a:ext cx="1218902" cy="340842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Shape 396"/>
            <p:cNvSpPr txBox="1"/>
            <p:nvPr/>
          </p:nvSpPr>
          <p:spPr>
            <a:xfrm>
              <a:off x="1041" y="1623060"/>
              <a:ext cx="1218902" cy="340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latin typeface="Arial"/>
                  <a:ea typeface="Arial"/>
                  <a:cs typeface="Arial"/>
                  <a:sym typeface="Arial"/>
                </a:rPr>
                <a:t>Compacted and accelerated curriculum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1219944" y="1623060"/>
              <a:ext cx="1218902" cy="340842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Shape 398"/>
            <p:cNvSpPr txBox="1"/>
            <p:nvPr/>
          </p:nvSpPr>
          <p:spPr>
            <a:xfrm>
              <a:off x="1219944" y="1623060"/>
              <a:ext cx="1218902" cy="340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latin typeface="Arial"/>
                  <a:ea typeface="Arial"/>
                  <a:cs typeface="Arial"/>
                  <a:sym typeface="Arial"/>
                </a:rPr>
                <a:t>Emphasis on higher level thinking skills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2438846" y="1623060"/>
              <a:ext cx="1218902" cy="340842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Shape 400"/>
            <p:cNvSpPr txBox="1"/>
            <p:nvPr/>
          </p:nvSpPr>
          <p:spPr>
            <a:xfrm>
              <a:off x="2438846" y="1623060"/>
              <a:ext cx="1218902" cy="340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latin typeface="Arial"/>
                  <a:ea typeface="Arial"/>
                  <a:cs typeface="Arial"/>
                  <a:sym typeface="Arial"/>
                </a:rPr>
                <a:t>Integrated approach to content areas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3657748" y="1623060"/>
              <a:ext cx="1218902" cy="340842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Shape 402"/>
            <p:cNvSpPr txBox="1"/>
            <p:nvPr/>
          </p:nvSpPr>
          <p:spPr>
            <a:xfrm>
              <a:off x="3657748" y="1623060"/>
              <a:ext cx="1218902" cy="340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latin typeface="Arial"/>
                  <a:ea typeface="Arial"/>
                  <a:cs typeface="Arial"/>
                  <a:sym typeface="Arial"/>
                </a:rPr>
                <a:t>Opportunity to work with academic peers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4876651" y="1623060"/>
              <a:ext cx="1218902" cy="340842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Shape 404"/>
            <p:cNvSpPr txBox="1"/>
            <p:nvPr/>
          </p:nvSpPr>
          <p:spPr>
            <a:xfrm>
              <a:off x="4876651" y="1623060"/>
              <a:ext cx="1218902" cy="340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latin typeface="Arial"/>
                  <a:ea typeface="Arial"/>
                  <a:cs typeface="Arial"/>
                  <a:sym typeface="Arial"/>
                </a:rPr>
                <a:t>Nurturing of social- emotional (affective) needs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6095553" y="1623060"/>
              <a:ext cx="1218902" cy="340842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Shape 406"/>
            <p:cNvSpPr txBox="1"/>
            <p:nvPr/>
          </p:nvSpPr>
          <p:spPr>
            <a:xfrm>
              <a:off x="6095553" y="1623060"/>
              <a:ext cx="1218902" cy="340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latin typeface="Arial"/>
                  <a:ea typeface="Arial"/>
                  <a:cs typeface="Arial"/>
                  <a:sym typeface="Arial"/>
                </a:rPr>
                <a:t>Attention to individual interests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7314455" y="1623060"/>
              <a:ext cx="1218902" cy="340842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Shape 408"/>
            <p:cNvSpPr txBox="1"/>
            <p:nvPr/>
          </p:nvSpPr>
          <p:spPr>
            <a:xfrm>
              <a:off x="7314455" y="1623060"/>
              <a:ext cx="1218902" cy="340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latin typeface="Arial"/>
                  <a:ea typeface="Arial"/>
                  <a:cs typeface="Arial"/>
                  <a:sym typeface="Arial"/>
                </a:rPr>
                <a:t>Emphasis on complex, advanced material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0" y="5031486"/>
              <a:ext cx="8534400" cy="37871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52400" y="274650"/>
            <a:ext cx="8534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696464"/>
                </a:solidFill>
              </a:rPr>
              <a:t>   </a:t>
            </a:r>
            <a:r>
              <a:rPr lang="en-US" sz="3600" b="1">
                <a:solidFill>
                  <a:srgbClr val="F3F3F3"/>
                </a:solidFill>
              </a:rPr>
              <a:t>Elements of ACE Curriculum Design</a:t>
            </a:r>
            <a:endParaRPr sz="3600" b="1">
              <a:solidFill>
                <a:srgbClr val="F3F3F3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57200" y="2872650"/>
            <a:ext cx="8229600" cy="32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Inquiry + Content Knowledge + Enrichment</a:t>
            </a:r>
            <a:endParaRPr sz="3000">
              <a:solidFill>
                <a:schemeClr val="dk1"/>
              </a:solidFill>
            </a:endParaRPr>
          </a:p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18" name="Shape 418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19" name="Shape 419"/>
          <p:cNvSpPr txBox="1"/>
          <p:nvPr/>
        </p:nvSpPr>
        <p:spPr>
          <a:xfrm>
            <a:off x="2066500" y="2827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20" name="Shape 420"/>
          <p:cNvSpPr txBox="1"/>
          <p:nvPr/>
        </p:nvSpPr>
        <p:spPr>
          <a:xfrm>
            <a:off x="231875" y="1231050"/>
            <a:ext cx="8534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696464"/>
                </a:solidFill>
              </a:rPr>
              <a:t>   </a:t>
            </a:r>
            <a:endParaRPr sz="3600">
              <a:solidFill>
                <a:srgbClr val="696464"/>
              </a:solidFill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237825" y="274650"/>
            <a:ext cx="84489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4A86E8"/>
                </a:solidFill>
              </a:rPr>
              <a:t>Elements of ACE Curriculum Design</a:t>
            </a:r>
            <a:endParaRPr sz="400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696464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780225"/>
            <a:ext cx="8229600" cy="53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</a:t>
            </a:r>
            <a:r>
              <a:rPr lang="en-US" sz="2400" b="1">
                <a:solidFill>
                  <a:schemeClr val="dk1"/>
                </a:solidFill>
              </a:rPr>
              <a:t>Standards of Learning -</a:t>
            </a:r>
            <a:endParaRPr sz="2400" b="1">
              <a:solidFill>
                <a:schemeClr val="dk1"/>
              </a:solidFill>
            </a:endParaRPr>
          </a:p>
          <a:p>
            <a:pPr marL="0" lvl="0" indent="4572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Mathematics and/or Language Arts</a:t>
            </a:r>
            <a:endParaRPr sz="2400" b="1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-355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D34817"/>
              </a:buClr>
              <a:buSzPts val="2000"/>
              <a:buChar char="●"/>
            </a:pPr>
            <a:r>
              <a:rPr lang="en-US" sz="2000" u="sng">
                <a:solidFill>
                  <a:schemeClr val="dk1"/>
                </a:solidFill>
              </a:rPr>
              <a:t>Compacting</a:t>
            </a:r>
            <a:r>
              <a:rPr lang="en-US" sz="2000">
                <a:solidFill>
                  <a:schemeClr val="dk1"/>
                </a:solidFill>
              </a:rPr>
              <a:t> - Assessing SOL that are repetitive and/or scaffolded</a:t>
            </a:r>
            <a:endParaRPr sz="2000">
              <a:solidFill>
                <a:schemeClr val="dk1"/>
              </a:solidFill>
            </a:endParaRPr>
          </a:p>
          <a:p>
            <a:pPr marL="0" lvl="0" indent="-355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2000"/>
              <a:buChar char="●"/>
            </a:pPr>
            <a:r>
              <a:rPr lang="en-US" sz="2000" u="sng">
                <a:solidFill>
                  <a:schemeClr val="dk1"/>
                </a:solidFill>
              </a:rPr>
              <a:t>Advancing</a:t>
            </a:r>
            <a:r>
              <a:rPr lang="en-US" sz="2000">
                <a:solidFill>
                  <a:schemeClr val="dk1"/>
                </a:solidFill>
              </a:rPr>
              <a:t> - Using SOL content level to correspond with students’ mental ages</a:t>
            </a:r>
            <a:endParaRPr sz="2000">
              <a:solidFill>
                <a:schemeClr val="dk1"/>
              </a:solidFill>
            </a:endParaRPr>
          </a:p>
          <a:p>
            <a:pPr marL="0" lvl="0" indent="-355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2000"/>
              <a:buChar char="●"/>
            </a:pPr>
            <a:r>
              <a:rPr lang="en-US" sz="2000" u="sng">
                <a:solidFill>
                  <a:schemeClr val="dk1"/>
                </a:solidFill>
              </a:rPr>
              <a:t>Merging</a:t>
            </a:r>
            <a:r>
              <a:rPr lang="en-US" sz="2000">
                <a:solidFill>
                  <a:schemeClr val="dk1"/>
                </a:solidFill>
              </a:rPr>
              <a:t> - Incorporating multiple SOL appropriate to the study</a:t>
            </a:r>
            <a:endParaRPr sz="2000">
              <a:solidFill>
                <a:schemeClr val="dk1"/>
              </a:solidFill>
            </a:endParaRPr>
          </a:p>
          <a:p>
            <a:pPr marL="0" lvl="0" indent="-355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2000"/>
              <a:buChar char="●"/>
            </a:pPr>
            <a:r>
              <a:rPr lang="en-US" sz="2000" u="sng">
                <a:solidFill>
                  <a:schemeClr val="dk1"/>
                </a:solidFill>
              </a:rPr>
              <a:t>Assessing</a:t>
            </a:r>
            <a:r>
              <a:rPr lang="en-US" sz="2000">
                <a:solidFill>
                  <a:schemeClr val="dk1"/>
                </a:solidFill>
              </a:rPr>
              <a:t> - Using </a:t>
            </a:r>
            <a:r>
              <a:rPr lang="en-US" sz="2000" i="1">
                <a:solidFill>
                  <a:schemeClr val="dk1"/>
                </a:solidFill>
              </a:rPr>
              <a:t>pre-assessments</a:t>
            </a:r>
            <a:r>
              <a:rPr lang="en-US" sz="2000">
                <a:solidFill>
                  <a:schemeClr val="dk1"/>
                </a:solidFill>
              </a:rPr>
              <a:t> to move students to the appropriate level of challenge;</a:t>
            </a:r>
            <a:r>
              <a:rPr lang="en-US" sz="2000" i="1">
                <a:solidFill>
                  <a:schemeClr val="dk1"/>
                </a:solidFill>
              </a:rPr>
              <a:t> formative assessments</a:t>
            </a:r>
            <a:r>
              <a:rPr lang="en-US" sz="2000">
                <a:solidFill>
                  <a:schemeClr val="dk1"/>
                </a:solidFill>
              </a:rPr>
              <a:t> to track growth; and </a:t>
            </a:r>
            <a:r>
              <a:rPr lang="en-US" sz="2000" i="1">
                <a:solidFill>
                  <a:schemeClr val="dk1"/>
                </a:solidFill>
              </a:rPr>
              <a:t>summative assessments </a:t>
            </a:r>
            <a:r>
              <a:rPr lang="en-US" sz="2000">
                <a:solidFill>
                  <a:schemeClr val="dk1"/>
                </a:solidFill>
              </a:rPr>
              <a:t>to measure mastery</a:t>
            </a:r>
            <a:endParaRPr sz="2000">
              <a:solidFill>
                <a:schemeClr val="dk1"/>
              </a:solidFill>
            </a:endParaRPr>
          </a:p>
          <a:p>
            <a:pPr marL="0" lvl="0" indent="-355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2000"/>
              <a:buChar char="●"/>
            </a:pPr>
            <a:r>
              <a:rPr lang="en-US" sz="2000" u="sng">
                <a:solidFill>
                  <a:schemeClr val="dk1"/>
                </a:solidFill>
              </a:rPr>
              <a:t>Individualizing</a:t>
            </a:r>
            <a:r>
              <a:rPr lang="en-US" sz="2000">
                <a:solidFill>
                  <a:schemeClr val="dk1"/>
                </a:solidFill>
              </a:rPr>
              <a:t> - Allowing students choice in what questions they research, what questions within the study hold special value for them, and including their criterion(a) as part of the evaluation</a:t>
            </a:r>
            <a:endParaRPr sz="20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696464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696464"/>
              </a:solidFill>
            </a:endParaRPr>
          </a:p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 descr="C:\Documents and Settings\srood\Local Settings\Temporary Internet Files\Content.IE5\2QD3MNYZ\MPj04393110000[1].jpg"/>
          <p:cNvPicPr preferRelativeResize="0"/>
          <p:nvPr/>
        </p:nvPicPr>
        <p:blipFill rotWithShape="1">
          <a:blip r:embed="rId3">
            <a:alphaModFix/>
          </a:blip>
          <a:srcRect l="2267" t="16763"/>
          <a:stretch/>
        </p:blipFill>
        <p:spPr>
          <a:xfrm>
            <a:off x="3484375" y="0"/>
            <a:ext cx="5659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4191000" cy="163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2"/>
                </a:solidFill>
                <a:latin typeface="Sunshiney"/>
                <a:ea typeface="Sunshiney"/>
                <a:cs typeface="Sunshiney"/>
                <a:sym typeface="Sunshiney"/>
              </a:rPr>
              <a:t>Addressing the </a:t>
            </a:r>
            <a:endParaRPr sz="3000" b="0" i="0" u="none" strike="noStrike" cap="none">
              <a:solidFill>
                <a:schemeClr val="dk2"/>
              </a:solidFill>
              <a:latin typeface="Sunshiney"/>
              <a:ea typeface="Sunshiney"/>
              <a:cs typeface="Sunshiney"/>
              <a:sym typeface="Sunshine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2"/>
                </a:solidFill>
                <a:latin typeface="Sunshiney"/>
                <a:ea typeface="Sunshiney"/>
                <a:cs typeface="Sunshiney"/>
                <a:sym typeface="Sunshiney"/>
              </a:rPr>
              <a:t>Social and Emotional Needs of Gifted Learners</a:t>
            </a:r>
            <a:endParaRPr sz="3000">
              <a:latin typeface="Sunshiney"/>
              <a:ea typeface="Sunshiney"/>
              <a:cs typeface="Sunshiney"/>
              <a:sym typeface="Sunshiney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0" y="1981200"/>
            <a:ext cx="37338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457200" marR="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Recognizing the Unique Characteristics of Gifted learners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and recognizing asynchronous development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Allowing gifted learners to meet their greatest potential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over-excitabilities and intensities of gifted learners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18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72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1" name="Shape 441"/>
          <p:cNvCxnSpPr/>
          <p:nvPr/>
        </p:nvCxnSpPr>
        <p:spPr>
          <a:xfrm rot="10800000">
            <a:off x="6858000" y="1524000"/>
            <a:ext cx="762000" cy="685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2" name="Shape 442"/>
          <p:cNvCxnSpPr/>
          <p:nvPr/>
        </p:nvCxnSpPr>
        <p:spPr>
          <a:xfrm rot="10800000">
            <a:off x="5029200" y="1752600"/>
            <a:ext cx="152400" cy="4572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3" name="Shape 443"/>
          <p:cNvCxnSpPr/>
          <p:nvPr/>
        </p:nvCxnSpPr>
        <p:spPr>
          <a:xfrm rot="10800000" flipH="1">
            <a:off x="1143000" y="1447800"/>
            <a:ext cx="1219200" cy="7620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Shape 444"/>
          <p:cNvCxnSpPr/>
          <p:nvPr/>
        </p:nvCxnSpPr>
        <p:spPr>
          <a:xfrm rot="10800000" flipH="1">
            <a:off x="3276600" y="1752600"/>
            <a:ext cx="457200" cy="5334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5" name="Shape 445"/>
          <p:cNvSpPr/>
          <p:nvPr/>
        </p:nvSpPr>
        <p:spPr>
          <a:xfrm>
            <a:off x="1828800" y="533400"/>
            <a:ext cx="5791200" cy="121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Differentiation: </a:t>
            </a:r>
            <a:endParaRPr sz="2000" b="1" i="0" u="none" strike="noStrike" cap="non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Know the Learner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Assessing the Learner’s:  Readiness, Interests Learning</a:t>
            </a: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6477000" y="1860300"/>
            <a:ext cx="2285700" cy="149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Context for Learning</a:t>
            </a: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152400" y="2057400"/>
            <a:ext cx="1828800" cy="1066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Strategies for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modifying Content</a:t>
            </a:r>
            <a:endParaRPr sz="1200"/>
          </a:p>
        </p:txBody>
      </p:sp>
      <p:sp>
        <p:nvSpPr>
          <p:cNvPr id="448" name="Shape 448"/>
          <p:cNvSpPr/>
          <p:nvPr/>
        </p:nvSpPr>
        <p:spPr>
          <a:xfrm>
            <a:off x="2133600" y="2133600"/>
            <a:ext cx="2057400" cy="99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Strategies for Engaged 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endParaRPr sz="1200"/>
          </a:p>
        </p:txBody>
      </p:sp>
      <p:sp>
        <p:nvSpPr>
          <p:cNvPr id="449" name="Shape 449"/>
          <p:cNvSpPr/>
          <p:nvPr/>
        </p:nvSpPr>
        <p:spPr>
          <a:xfrm>
            <a:off x="4343400" y="1981200"/>
            <a:ext cx="1963800" cy="12357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Communicating 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Understanding</a:t>
            </a:r>
            <a:endParaRPr sz="1200"/>
          </a:p>
        </p:txBody>
      </p:sp>
      <p:sp>
        <p:nvSpPr>
          <p:cNvPr id="450" name="Shape 450"/>
          <p:cNvSpPr txBox="1"/>
          <p:nvPr/>
        </p:nvSpPr>
        <p:spPr>
          <a:xfrm>
            <a:off x="228600" y="3505200"/>
            <a:ext cx="16002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Planning for differentiation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Compacting</a:t>
            </a:r>
            <a:endParaRPr i="1"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Tiering for advanced content via novelty, depth, complexity</a:t>
            </a:r>
            <a:endParaRPr i="1"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extensions</a:t>
            </a:r>
            <a:endParaRPr/>
          </a:p>
        </p:txBody>
      </p:sp>
      <p:sp>
        <p:nvSpPr>
          <p:cNvPr id="451" name="Shape 451"/>
          <p:cNvSpPr txBox="1"/>
          <p:nvPr/>
        </p:nvSpPr>
        <p:spPr>
          <a:xfrm>
            <a:off x="2362200" y="3497263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2209800" y="3352800"/>
            <a:ext cx="1643700" cy="3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Flexible grouping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Questioning for critical thinking</a:t>
            </a:r>
            <a:endParaRPr i="1"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Problem- based learning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Contracting</a:t>
            </a:r>
            <a:endParaRPr i="1"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Centers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Pacing</a:t>
            </a:r>
            <a:endParaRPr i="1"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Higher Order Thinking Skills</a:t>
            </a:r>
            <a:endParaRPr/>
          </a:p>
        </p:txBody>
      </p:sp>
      <p:sp>
        <p:nvSpPr>
          <p:cNvPr id="453" name="Shape 453"/>
          <p:cNvSpPr txBox="1"/>
          <p:nvPr/>
        </p:nvSpPr>
        <p:spPr>
          <a:xfrm>
            <a:off x="4495800" y="3429000"/>
            <a:ext cx="1828800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Open-ended tasks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Authentic/real-world solutions</a:t>
            </a:r>
            <a:endParaRPr i="1"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Extension, innovation, creation of new ideas, products, services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Multiple forms &amp; formats using varied techniques &amp; materials</a:t>
            </a:r>
            <a:endParaRPr i="1"/>
          </a:p>
        </p:txBody>
      </p:sp>
      <p:sp>
        <p:nvSpPr>
          <p:cNvPr id="454" name="Shape 454"/>
          <p:cNvSpPr txBox="1"/>
          <p:nvPr/>
        </p:nvSpPr>
        <p:spPr>
          <a:xfrm>
            <a:off x="6858000" y="3352800"/>
            <a:ext cx="1676400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Safe, challenging, collaborative community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to a resource-rich classroom</a:t>
            </a:r>
            <a:endParaRPr i="1"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Flexible movement &amp; use of space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Multiple settings &amp; environments</a:t>
            </a:r>
            <a:endParaRPr i="1"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Flexible Scheduling</a:t>
            </a:r>
            <a:endParaRPr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3733800" y="632460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Adapted from CDE  Gifted Education Guidelines and Resources, 2003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Cluster Model- Neighborhood School</a:t>
            </a:r>
            <a:endParaRPr sz="3600"/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8775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D34817"/>
              </a:buClr>
              <a:buSzPts val="2050"/>
              <a:buChar char="●"/>
            </a:pPr>
            <a:r>
              <a:rPr lang="en-US" sz="2400">
                <a:solidFill>
                  <a:schemeClr val="dk1"/>
                </a:solidFill>
              </a:rPr>
              <a:t>GT students in third and fourth grade will be placed in a classroom with 3-6 of their gifted peers based on identification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marL="457200" lvl="0" indent="-35877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2050"/>
              <a:buChar char="●"/>
            </a:pPr>
            <a:r>
              <a:rPr lang="en-US" sz="2400">
                <a:solidFill>
                  <a:schemeClr val="dk1"/>
                </a:solidFill>
              </a:rPr>
              <a:t>Teachers, working with the EXCEL Elementary Instructional Specialist, will...</a:t>
            </a:r>
            <a:endParaRPr sz="2400">
              <a:solidFill>
                <a:schemeClr val="dk1"/>
              </a:solidFill>
            </a:endParaRPr>
          </a:p>
          <a:p>
            <a:pPr marL="914400" lvl="1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1700"/>
              <a:buChar char="●"/>
            </a:pPr>
            <a:r>
              <a:rPr lang="en-US" sz="2000">
                <a:solidFill>
                  <a:schemeClr val="dk1"/>
                </a:solidFill>
              </a:rPr>
              <a:t>Provide tiered assignments </a:t>
            </a:r>
            <a:r>
              <a:rPr lang="en-US" sz="2000" i="1" u="sng">
                <a:solidFill>
                  <a:schemeClr val="dk1"/>
                </a:solidFill>
              </a:rPr>
              <a:t>routinely</a:t>
            </a:r>
            <a:r>
              <a:rPr lang="en-US" sz="2000">
                <a:solidFill>
                  <a:schemeClr val="dk1"/>
                </a:solidFill>
              </a:rPr>
              <a:t> based on pre-assessment in LA and/or mathematics for identified students</a:t>
            </a:r>
            <a:endParaRPr sz="2000">
              <a:solidFill>
                <a:schemeClr val="dk1"/>
              </a:solidFill>
            </a:endParaRPr>
          </a:p>
          <a:p>
            <a:pPr marL="914400" lvl="1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1700"/>
              <a:buChar char="●"/>
            </a:pPr>
            <a:r>
              <a:rPr lang="en-US" sz="2000">
                <a:solidFill>
                  <a:schemeClr val="dk1"/>
                </a:solidFill>
              </a:rPr>
              <a:t>Augment prescribed learning with opportunities for independent and small group research</a:t>
            </a:r>
            <a:endParaRPr sz="2000">
              <a:solidFill>
                <a:schemeClr val="dk1"/>
              </a:solidFill>
            </a:endParaRPr>
          </a:p>
          <a:p>
            <a:pPr marL="4572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F93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Shape 467" descr="C:\Documents and Settings\srood\Local Settings\Temporary Internet Files\Content.IE5\DVN03MV4\MPj04395190000[1].jpg"/>
          <p:cNvPicPr preferRelativeResize="0"/>
          <p:nvPr/>
        </p:nvPicPr>
        <p:blipFill rotWithShape="1">
          <a:blip r:embed="rId3">
            <a:alphaModFix/>
          </a:blip>
          <a:srcRect t="4452"/>
          <a:stretch/>
        </p:blipFill>
        <p:spPr>
          <a:xfrm>
            <a:off x="-381000" y="1446900"/>
            <a:ext cx="9677400" cy="61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914400" y="6858000"/>
            <a:ext cx="8229600" cy="4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915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Just Me Again Down Here"/>
                <a:ea typeface="Just Me Again Down Here"/>
                <a:cs typeface="Just Me Again Down Here"/>
                <a:sym typeface="Just Me Again Down Here"/>
              </a:rPr>
              <a:t>How Do I Know if a Center </a:t>
            </a:r>
            <a:endParaRPr sz="4000" b="1" i="0" u="none" strike="noStrike" cap="none">
              <a:solidFill>
                <a:srgbClr val="FFFFFF"/>
              </a:solidFill>
              <a:latin typeface="Just Me Again Down Here"/>
              <a:ea typeface="Just Me Again Down Here"/>
              <a:cs typeface="Just Me Again Down Here"/>
              <a:sym typeface="Just Me Again Down Her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Just Me Again Down Here"/>
                <a:ea typeface="Just Me Again Down Here"/>
                <a:cs typeface="Just Me Again Down Here"/>
                <a:sym typeface="Just Me Again Down Here"/>
              </a:rPr>
              <a:t>School is Right for My Child?</a:t>
            </a:r>
            <a:endParaRPr b="1">
              <a:latin typeface="Just Me Again Down Here"/>
              <a:ea typeface="Just Me Again Down Here"/>
              <a:cs typeface="Just Me Again Down Here"/>
              <a:sym typeface="Just Me Again Down Here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5410200" y="1752600"/>
            <a:ext cx="3505200" cy="4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he Girl Next Door"/>
              <a:buChar char="✓"/>
            </a:pPr>
            <a:r>
              <a:rPr lang="en-US" sz="2200" b="0" i="0" u="none" strike="noStrike" cap="none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Child has specific needs that would be better met in a center school</a:t>
            </a:r>
            <a:br>
              <a:rPr lang="en-US" sz="2200" b="0" i="0" u="none" strike="noStrike" cap="none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endParaRPr>
              <a:latin typeface="The Girl Next Door"/>
              <a:ea typeface="The Girl Next Door"/>
              <a:cs typeface="The Girl Next Door"/>
              <a:sym typeface="The Girl Next Door"/>
            </a:endParaRPr>
          </a:p>
          <a:p>
            <a:pPr marL="342900" marR="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he Girl Next Door"/>
              <a:buChar char="✓"/>
            </a:pPr>
            <a:r>
              <a:rPr lang="en-US" sz="2200" b="0" i="0" u="none" strike="noStrike" cap="none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Child is internally motivated and driven</a:t>
            </a:r>
            <a:br>
              <a:rPr lang="en-US" sz="2200" b="0" i="0" u="none" strike="noStrike" cap="none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endParaRPr>
              <a:latin typeface="The Girl Next Door"/>
              <a:ea typeface="The Girl Next Door"/>
              <a:cs typeface="The Girl Next Door"/>
              <a:sym typeface="The Girl Next Door"/>
            </a:endParaRPr>
          </a:p>
          <a:p>
            <a:pPr marL="342900" marR="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he Girl Next Door"/>
              <a:buChar char="✓"/>
            </a:pPr>
            <a:r>
              <a:rPr lang="en-US" sz="2200" b="0" i="0" u="none" strike="noStrike" cap="none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Child is in need of intellectual peers</a:t>
            </a:r>
            <a:br>
              <a:rPr lang="en-US" sz="2200" b="0" i="0" u="none" strike="noStrike" cap="none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endParaRPr>
              <a:latin typeface="The Girl Next Door"/>
              <a:ea typeface="The Girl Next Door"/>
              <a:cs typeface="The Girl Next Door"/>
              <a:sym typeface="The Girl Next Door"/>
            </a:endParaRPr>
          </a:p>
          <a:p>
            <a:pPr marL="342900" marR="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he Girl Next Door"/>
              <a:buChar char="✓"/>
            </a:pPr>
            <a:r>
              <a:rPr lang="en-US" sz="2200" b="0" i="0" u="none" strike="noStrike" cap="none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Child wants to be in a center setting</a:t>
            </a:r>
            <a:endParaRPr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Shape 220"/>
          <p:cNvGrpSpPr/>
          <p:nvPr/>
        </p:nvGrpSpPr>
        <p:grpSpPr>
          <a:xfrm>
            <a:off x="1730057" y="1452199"/>
            <a:ext cx="5683885" cy="5172800"/>
            <a:chOff x="1730057" y="4399"/>
            <a:chExt cx="5683885" cy="5172800"/>
          </a:xfrm>
        </p:grpSpPr>
        <p:sp>
          <p:nvSpPr>
            <p:cNvPr id="221" name="Shape 221"/>
            <p:cNvSpPr/>
            <p:nvPr/>
          </p:nvSpPr>
          <p:spPr>
            <a:xfrm>
              <a:off x="5632888" y="1878378"/>
              <a:ext cx="232311" cy="2911636"/>
            </a:xfrm>
            <a:custGeom>
              <a:avLst/>
              <a:gdLst/>
              <a:ahLst/>
              <a:cxnLst/>
              <a:rect l="0" t="0" r="0" b="0"/>
              <a:pathLst>
                <a:path w="232311" h="2911636" extrusionOk="0">
                  <a:moveTo>
                    <a:pt x="0" y="0"/>
                  </a:moveTo>
                  <a:lnTo>
                    <a:pt x="0" y="2911636"/>
                  </a:lnTo>
                  <a:lnTo>
                    <a:pt x="232311" y="2911636"/>
                  </a:lnTo>
                </a:path>
              </a:pathLst>
            </a:custGeom>
            <a:noFill/>
            <a:ln w="25400" cap="flat" cmpd="sng">
              <a:solidFill>
                <a:srgbClr val="2B2B8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2" name="Shape 222"/>
            <p:cNvSpPr/>
            <p:nvPr/>
          </p:nvSpPr>
          <p:spPr>
            <a:xfrm>
              <a:off x="5632888" y="1878378"/>
              <a:ext cx="232311" cy="1812028"/>
            </a:xfrm>
            <a:custGeom>
              <a:avLst/>
              <a:gdLst/>
              <a:ahLst/>
              <a:cxnLst/>
              <a:rect l="0" t="0" r="0" b="0"/>
              <a:pathLst>
                <a:path w="232311" h="1812028" extrusionOk="0">
                  <a:moveTo>
                    <a:pt x="0" y="0"/>
                  </a:moveTo>
                  <a:lnTo>
                    <a:pt x="0" y="1812028"/>
                  </a:lnTo>
                  <a:lnTo>
                    <a:pt x="232311" y="1812028"/>
                  </a:lnTo>
                </a:path>
              </a:pathLst>
            </a:custGeom>
            <a:noFill/>
            <a:ln w="25400" cap="flat" cmpd="sng">
              <a:solidFill>
                <a:srgbClr val="2B2B8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3" name="Shape 223"/>
            <p:cNvSpPr/>
            <p:nvPr/>
          </p:nvSpPr>
          <p:spPr>
            <a:xfrm>
              <a:off x="5632888" y="1878378"/>
              <a:ext cx="232311" cy="712421"/>
            </a:xfrm>
            <a:custGeom>
              <a:avLst/>
              <a:gdLst/>
              <a:ahLst/>
              <a:cxnLst/>
              <a:rect l="0" t="0" r="0" b="0"/>
              <a:pathLst>
                <a:path w="232311" h="712421" extrusionOk="0">
                  <a:moveTo>
                    <a:pt x="0" y="0"/>
                  </a:moveTo>
                  <a:lnTo>
                    <a:pt x="0" y="712421"/>
                  </a:lnTo>
                  <a:lnTo>
                    <a:pt x="232311" y="712421"/>
                  </a:lnTo>
                </a:path>
              </a:pathLst>
            </a:custGeom>
            <a:noFill/>
            <a:ln w="25400" cap="flat" cmpd="sng">
              <a:solidFill>
                <a:srgbClr val="2B2B8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4" name="Shape 224"/>
            <p:cNvSpPr/>
            <p:nvPr/>
          </p:nvSpPr>
          <p:spPr>
            <a:xfrm>
              <a:off x="4378407" y="778771"/>
              <a:ext cx="1873978" cy="325235"/>
            </a:xfrm>
            <a:custGeom>
              <a:avLst/>
              <a:gdLst/>
              <a:ahLst/>
              <a:cxnLst/>
              <a:rect l="0" t="0" r="0" b="0"/>
              <a:pathLst>
                <a:path w="1873978" h="325235" extrusionOk="0">
                  <a:moveTo>
                    <a:pt x="0" y="0"/>
                  </a:moveTo>
                  <a:lnTo>
                    <a:pt x="0" y="162617"/>
                  </a:lnTo>
                  <a:lnTo>
                    <a:pt x="1873978" y="162617"/>
                  </a:lnTo>
                  <a:lnTo>
                    <a:pt x="1873978" y="325235"/>
                  </a:lnTo>
                </a:path>
              </a:pathLst>
            </a:custGeom>
            <a:noFill/>
            <a:ln w="25400" cap="flat" cmpd="sng">
              <a:solidFill>
                <a:srgbClr val="28287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5" name="Shape 225"/>
            <p:cNvSpPr/>
            <p:nvPr/>
          </p:nvSpPr>
          <p:spPr>
            <a:xfrm>
              <a:off x="4332687" y="778771"/>
              <a:ext cx="91440" cy="325235"/>
            </a:xfrm>
            <a:custGeom>
              <a:avLst/>
              <a:gdLst/>
              <a:ahLst/>
              <a:cxnLst/>
              <a:rect l="0" t="0" r="0" b="0"/>
              <a:pathLst>
                <a:path w="91440" h="325235" extrusionOk="0">
                  <a:moveTo>
                    <a:pt x="45720" y="0"/>
                  </a:moveTo>
                  <a:lnTo>
                    <a:pt x="45720" y="325235"/>
                  </a:lnTo>
                </a:path>
              </a:pathLst>
            </a:custGeom>
            <a:noFill/>
            <a:ln w="25400" cap="flat" cmpd="sng">
              <a:solidFill>
                <a:srgbClr val="28287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6" name="Shape 226"/>
            <p:cNvSpPr/>
            <p:nvPr/>
          </p:nvSpPr>
          <p:spPr>
            <a:xfrm>
              <a:off x="2504428" y="778771"/>
              <a:ext cx="1873978" cy="325235"/>
            </a:xfrm>
            <a:custGeom>
              <a:avLst/>
              <a:gdLst/>
              <a:ahLst/>
              <a:cxnLst/>
              <a:rect l="0" t="0" r="0" b="0"/>
              <a:pathLst>
                <a:path w="1873978" h="325235" extrusionOk="0">
                  <a:moveTo>
                    <a:pt x="1873978" y="0"/>
                  </a:moveTo>
                  <a:lnTo>
                    <a:pt x="1873978" y="162617"/>
                  </a:lnTo>
                  <a:lnTo>
                    <a:pt x="0" y="162617"/>
                  </a:lnTo>
                  <a:lnTo>
                    <a:pt x="0" y="325235"/>
                  </a:lnTo>
                </a:path>
              </a:pathLst>
            </a:custGeom>
            <a:noFill/>
            <a:ln w="25400" cap="flat" cmpd="sng">
              <a:solidFill>
                <a:srgbClr val="28287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7" name="Shape 227"/>
            <p:cNvSpPr/>
            <p:nvPr/>
          </p:nvSpPr>
          <p:spPr>
            <a:xfrm>
              <a:off x="3604035" y="4399"/>
              <a:ext cx="1548742" cy="774371"/>
            </a:xfrm>
            <a:prstGeom prst="rect">
              <a:avLst/>
            </a:prstGeom>
            <a:solidFill>
              <a:srgbClr val="30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3604035" y="4399"/>
              <a:ext cx="1548742" cy="77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 </a:t>
              </a:r>
              <a:r>
                <a:rPr lang="en-US">
                  <a:solidFill>
                    <a:schemeClr val="lt1"/>
                  </a:solidFill>
                </a:rPr>
                <a:t>ACE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Center Program Information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1730057" y="1104007"/>
              <a:ext cx="1548742" cy="774371"/>
            </a:xfrm>
            <a:prstGeom prst="rect">
              <a:avLst/>
            </a:prstGeom>
            <a:solidFill>
              <a:srgbClr val="30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1730057" y="1104007"/>
              <a:ext cx="1548742" cy="77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r>
                <a:rPr lang="en-US">
                  <a:solidFill>
                    <a:schemeClr val="lt1"/>
                  </a:solidFill>
                </a:rPr>
                <a:t>s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3604035" y="1104007"/>
              <a:ext cx="1548742" cy="774371"/>
            </a:xfrm>
            <a:prstGeom prst="rect">
              <a:avLst/>
            </a:prstGeom>
            <a:solidFill>
              <a:srgbClr val="30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3604035" y="1104007"/>
              <a:ext cx="1548742" cy="77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Identification of Gifted Students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5478014" y="1104007"/>
              <a:ext cx="1548742" cy="774371"/>
            </a:xfrm>
            <a:prstGeom prst="rect">
              <a:avLst/>
            </a:prstGeom>
            <a:solidFill>
              <a:srgbClr val="30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5478014" y="1104007"/>
              <a:ext cx="1548742" cy="77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Programming of Gifted Students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5865200" y="2203614"/>
              <a:ext cx="1548742" cy="774371"/>
            </a:xfrm>
            <a:prstGeom prst="rect">
              <a:avLst/>
            </a:prstGeom>
            <a:solidFill>
              <a:srgbClr val="30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5865200" y="2203614"/>
              <a:ext cx="1548742" cy="77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ACE Center S</a:t>
              </a:r>
              <a:r>
                <a:rPr lang="en-US" sz="1200">
                  <a:solidFill>
                    <a:schemeClr val="lt1"/>
                  </a:solidFill>
                </a:rPr>
                <a:t>ervices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differ from Neighborhood School</a:t>
              </a:r>
              <a:r>
                <a:rPr lang="en-US" sz="1200">
                  <a:solidFill>
                    <a:schemeClr val="lt1"/>
                  </a:solidFill>
                </a:rPr>
                <a:t> services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5865200" y="3303221"/>
              <a:ext cx="1548742" cy="774371"/>
            </a:xfrm>
            <a:prstGeom prst="rect">
              <a:avLst/>
            </a:prstGeom>
            <a:solidFill>
              <a:srgbClr val="30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5865200" y="3303221"/>
              <a:ext cx="1548742" cy="77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to determine if ACE Center Placement is a good fit  for your child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5865200" y="4402828"/>
              <a:ext cx="1548742" cy="774371"/>
            </a:xfrm>
            <a:prstGeom prst="rect">
              <a:avLst/>
            </a:prstGeom>
            <a:solidFill>
              <a:srgbClr val="30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5865200" y="4402828"/>
              <a:ext cx="1548742" cy="77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 process and time lines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Shape 241"/>
          <p:cNvSpPr/>
          <p:nvPr/>
        </p:nvSpPr>
        <p:spPr>
          <a:xfrm>
            <a:off x="304800" y="228600"/>
            <a:ext cx="8686800" cy="92333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PURPOSE OF TONIGHT:</a:t>
            </a:r>
            <a:endParaRPr sz="5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Shape 242" descr="C:\Documents and Settings\srood\Local Settings\Temporary Internet Files\Content.IE5\HFLWGNOX\MPj04387590000[1].jpg"/>
          <p:cNvPicPr preferRelativeResize="0"/>
          <p:nvPr/>
        </p:nvPicPr>
        <p:blipFill rotWithShape="1">
          <a:blip r:embed="rId3">
            <a:alphaModFix/>
          </a:blip>
          <a:srcRect t="15152"/>
          <a:stretch/>
        </p:blipFill>
        <p:spPr>
          <a:xfrm>
            <a:off x="762000" y="3733800"/>
            <a:ext cx="2180668" cy="2590800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/>
        </p:nvSpPr>
        <p:spPr>
          <a:xfrm>
            <a:off x="457200" y="76200"/>
            <a:ext cx="2259425" cy="1289500"/>
          </a:xfrm>
          <a:prstGeom prst="flowChartManualOperation">
            <a:avLst/>
          </a:prstGeom>
          <a:solidFill>
            <a:srgbClr val="FFFF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None/>
            </a:pPr>
            <a:r>
              <a:rPr lang="en-US" sz="3000" b="1" i="0" u="none" strike="noStrike" cap="none">
                <a:solidFill>
                  <a:srgbClr val="1E4649"/>
                </a:solidFill>
                <a:latin typeface="Sunshiney"/>
                <a:ea typeface="Sunshiney"/>
                <a:cs typeface="Sunshiney"/>
                <a:sym typeface="Sunshiney"/>
              </a:rPr>
              <a:t>Parent Support</a:t>
            </a:r>
            <a:endParaRPr sz="3000" b="1" i="0" u="none" strike="noStrike" cap="none">
              <a:solidFill>
                <a:srgbClr val="1E4649"/>
              </a:solidFill>
              <a:latin typeface="Sunshiney"/>
              <a:ea typeface="Sunshiney"/>
              <a:cs typeface="Sunshiney"/>
              <a:sym typeface="Sunshiney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5876175" y="465075"/>
            <a:ext cx="3122700" cy="2008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None/>
            </a:pPr>
            <a:r>
              <a:rPr lang="en-US" sz="2400" b="0" i="0" u="none" strike="noStrike" cap="none">
                <a:latin typeface="Sunshiney"/>
                <a:ea typeface="Sunshiney"/>
                <a:cs typeface="Sunshiney"/>
                <a:sym typeface="Sunshiney"/>
              </a:rPr>
              <a:t>Willingness to help child organize and complete advanced tasks outside the classroom</a:t>
            </a:r>
            <a:endParaRPr sz="2400" b="0" i="0" u="none" strike="noStrike" cap="none">
              <a:latin typeface="Sunshiney"/>
              <a:ea typeface="Sunshiney"/>
              <a:cs typeface="Sunshiney"/>
              <a:sym typeface="Sunshine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accent2"/>
                </a:solidFill>
                <a:latin typeface="Sunshiney"/>
                <a:ea typeface="Sunshiney"/>
                <a:cs typeface="Sunshiney"/>
                <a:sym typeface="Sunshiney"/>
              </a:rPr>
              <a:t>What Steps Are Taken for </a:t>
            </a:r>
            <a:br>
              <a:rPr lang="en-US" sz="3800" b="0" i="0" u="none" strike="noStrike" cap="none">
                <a:solidFill>
                  <a:schemeClr val="accent2"/>
                </a:solidFill>
                <a:latin typeface="Sunshiney"/>
                <a:ea typeface="Sunshiney"/>
                <a:cs typeface="Sunshiney"/>
                <a:sym typeface="Sunshiney"/>
              </a:rPr>
            </a:br>
            <a:r>
              <a:rPr lang="en-US" sz="3800" b="0" i="0" u="none" strike="noStrike" cap="none">
                <a:solidFill>
                  <a:schemeClr val="accent2"/>
                </a:solidFill>
                <a:latin typeface="Sunshiney"/>
                <a:ea typeface="Sunshiney"/>
                <a:cs typeface="Sunshiney"/>
                <a:sym typeface="Sunshiney"/>
              </a:rPr>
              <a:t>Gifted Center Application</a:t>
            </a:r>
            <a:endParaRPr sz="3800" b="0" i="0" u="none" strike="noStrike" cap="none">
              <a:solidFill>
                <a:schemeClr val="accent2"/>
              </a:solidFill>
              <a:latin typeface="Sunshiney"/>
              <a:ea typeface="Sunshiney"/>
              <a:cs typeface="Sunshiney"/>
              <a:sym typeface="Sunshiney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381000" y="1981200"/>
            <a:ext cx="1513736" cy="8325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E2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None/>
            </a:pPr>
            <a:r>
              <a:rPr lang="en-US" sz="12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arent picks up application</a:t>
            </a:r>
            <a:r>
              <a:rPr lang="en-US"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381000" y="2938638"/>
            <a:ext cx="1513736" cy="8325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E2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280"/>
              </a:spcAft>
              <a:buNone/>
            </a:pPr>
            <a:r>
              <a:rPr lang="en-US" sz="11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1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arent</a:t>
            </a:r>
            <a:r>
              <a:rPr lang="en-US" sz="11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completes parent section of application </a:t>
            </a:r>
            <a:endParaRPr sz="11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381000" y="3896076"/>
            <a:ext cx="1513736" cy="8325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E2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en-US" sz="11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completes</a:t>
            </a:r>
            <a:endParaRPr sz="1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360"/>
              </a:spcBef>
              <a:spcAft>
                <a:spcPts val="360"/>
              </a:spcAft>
              <a:buNone/>
            </a:pPr>
            <a:r>
              <a:rPr lang="en-US" sz="1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student section of application</a:t>
            </a:r>
            <a:endParaRPr sz="1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381000" y="4853514"/>
            <a:ext cx="1513736" cy="8325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E2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Submit application to Michele Dempsey by </a:t>
            </a:r>
            <a:endParaRPr sz="1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360"/>
              </a:spcBef>
              <a:spcAft>
                <a:spcPts val="360"/>
              </a:spcAft>
              <a:buNone/>
            </a:pPr>
            <a:r>
              <a:rPr lang="en-US"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May 16- 3PM</a:t>
            </a:r>
            <a:r>
              <a:rPr lang="en-US"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381000" y="5810952"/>
            <a:ext cx="1513736" cy="8325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E2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None/>
            </a:pPr>
            <a:r>
              <a:rPr lang="en-US" sz="1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 completed applications will be placed in lottery system</a:t>
            </a:r>
            <a:endParaRPr sz="12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Shape 487" descr="C:\Documents and Settings\srood\Local Settings\Temporary Internet Files\Content.IE5\W4IJZ7GA\MMj01783010000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4265" y="5562600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 descr="C:\Documents and Settings\srood\Local Settings\Temporary Internet Files\Content.IE5\L0A0RN32\MMj01782970000[1]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2378" y="2057400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 descr="C:\Documents and Settings\srood\Local Settings\Temporary Internet Files\Content.IE5\YKS9ECG2\MMj01782980000[1]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2378" y="2876550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 descr="C:\Documents and Settings\srood\Local Settings\Temporary Internet Files\Content.IE5\L0A0RN32\MMj01782990000[1]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2378" y="3810000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 descr="C:\Documents and Settings\srood\Local Settings\Temporary Internet Files\Content.IE5\XJR80BME\MMj01783000000[1]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32378" y="4657019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 descr="research_summary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4100" y="1900250"/>
            <a:ext cx="5871954" cy="39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76200" y="838200"/>
            <a:ext cx="8777400" cy="579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457200" marR="0" lvl="0" indent="-43815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★"/>
            </a:pPr>
            <a:r>
              <a:rPr lang="en-US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selections have been made, notification of status is sent via US Mail to families </a:t>
            </a:r>
            <a:r>
              <a:rPr lang="en-US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third week of May</a:t>
            </a:r>
            <a:endParaRPr sz="3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815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★"/>
            </a:pPr>
            <a:r>
              <a:rPr lang="en-US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 accept or decline ACE Center </a:t>
            </a:r>
            <a:br>
              <a:rPr lang="en-US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placement to comply with open school enrollment dates</a:t>
            </a:r>
            <a:endParaRPr sz="33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3C8C92"/>
                </a:solidFill>
                <a:latin typeface="Just Me Again Down Here"/>
                <a:ea typeface="Just Me Again Down Here"/>
                <a:cs typeface="Just Me Again Down Here"/>
                <a:sym typeface="Just Me Again Down Here"/>
              </a:rPr>
              <a:t>Notification of Acceptance</a:t>
            </a:r>
            <a:endParaRPr>
              <a:latin typeface="Just Me Again Down Here"/>
              <a:ea typeface="Just Me Again Down Here"/>
              <a:cs typeface="Just Me Again Down Here"/>
              <a:sym typeface="Just Me Again Down Here"/>
            </a:endParaRPr>
          </a:p>
        </p:txBody>
      </p:sp>
      <p:pic>
        <p:nvPicPr>
          <p:cNvPr id="499" name="Shape 499" descr="C:\Documents and Settings\srood\Local Settings\Temporary Internet Files\Content.IE5\XJR80BME\MCj0424162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2000" y="3848300"/>
            <a:ext cx="2019600" cy="26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 descr="C:\Documents and Settings\srood\Local Settings\Temporary Internet Files\Content.IE5\GFX33PKI\MCj0413660000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1725" y="274650"/>
            <a:ext cx="907200" cy="7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/>
        </p:nvSpPr>
        <p:spPr>
          <a:xfrm>
            <a:off x="3894125" y="558175"/>
            <a:ext cx="5250000" cy="597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★"/>
            </a:pPr>
            <a:r>
              <a:rPr lang="en-US" sz="2400">
                <a:solidFill>
                  <a:srgbClr val="FFFFFF"/>
                </a:solidFill>
              </a:rPr>
              <a:t>ACE Application due -  </a:t>
            </a:r>
            <a:endParaRPr sz="2400">
              <a:solidFill>
                <a:srgbClr val="FFFFFF"/>
              </a:solidFill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May 16 by 3:00 P.M. 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★"/>
            </a:pPr>
            <a:r>
              <a:rPr lang="en-US" sz="2400">
                <a:solidFill>
                  <a:srgbClr val="FFFFFF"/>
                </a:solidFill>
              </a:rPr>
              <a:t>ACE Lottery - </a:t>
            </a:r>
            <a:endParaRPr sz="2400">
              <a:solidFill>
                <a:srgbClr val="FFFFFF"/>
              </a:solidFill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May 17 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★"/>
            </a:pPr>
            <a:r>
              <a:rPr lang="en-US" sz="2400">
                <a:solidFill>
                  <a:srgbClr val="FFFFFF"/>
                </a:solidFill>
              </a:rPr>
              <a:t>ACE Center application notification letters mailed - </a:t>
            </a:r>
            <a:endParaRPr sz="2400">
              <a:solidFill>
                <a:srgbClr val="FFFFFF"/>
              </a:solidFill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May 18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★"/>
            </a:pPr>
            <a:r>
              <a:rPr lang="en-US" sz="2400">
                <a:solidFill>
                  <a:srgbClr val="FFFFFF"/>
                </a:solidFill>
              </a:rPr>
              <a:t>ACE Acceptance letters due -</a:t>
            </a:r>
            <a:endParaRPr sz="2400">
              <a:solidFill>
                <a:srgbClr val="FFFFFF"/>
              </a:solidFill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May 25 by 3:00 P.M.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6" name="Shape 506" descr="C:\Documents and Settings\srood\Local Settings\Temporary Internet Files\Content.IE5\JR9DJL1J\MCj0290290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75" y="428175"/>
            <a:ext cx="1981200" cy="18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/>
          <p:nvPr/>
        </p:nvSpPr>
        <p:spPr>
          <a:xfrm>
            <a:off x="-84550" y="2747900"/>
            <a:ext cx="4114800" cy="19545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171770"/>
              </a:gs>
              <a:gs pos="80000">
                <a:srgbClr val="1E1E94"/>
              </a:gs>
              <a:gs pos="100000">
                <a:srgbClr val="1D1D97"/>
              </a:gs>
            </a:gsLst>
            <a:lin ang="16200000" scaled="0"/>
          </a:gradFill>
          <a:ln w="9525" cap="flat" cmpd="sng">
            <a:solidFill>
              <a:srgbClr val="FAFA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b="1" i="0" u="none" strike="noStrike" cap="none">
                <a:solidFill>
                  <a:srgbClr val="B5B5B5"/>
                </a:solidFill>
                <a:latin typeface="Sunshiney"/>
                <a:ea typeface="Sunshiney"/>
                <a:cs typeface="Sunshiney"/>
                <a:sym typeface="Sunshiney"/>
              </a:rPr>
              <a:t>Important Dates to Remember</a:t>
            </a:r>
            <a:endParaRPr sz="4000" b="1" i="0" u="none" strike="noStrike" cap="none">
              <a:solidFill>
                <a:srgbClr val="B5B5B5"/>
              </a:solidFill>
              <a:latin typeface="Sunshiney"/>
              <a:ea typeface="Sunshiney"/>
              <a:cs typeface="Sunshiney"/>
              <a:sym typeface="Sunshine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3F3F3"/>
                </a:solidFill>
              </a:rPr>
              <a:t>Questions/Comments</a:t>
            </a:r>
            <a:endParaRPr sz="4800">
              <a:solidFill>
                <a:srgbClr val="F3F3F3"/>
              </a:solidFill>
            </a:endParaRPr>
          </a:p>
        </p:txBody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457200" y="3567225"/>
            <a:ext cx="8229600" cy="25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5" name="Shape 515" descr="Question Mark, Ques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21425"/>
            <a:ext cx="8347874" cy="43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Agenda/Timeline for Tonight:</a:t>
            </a:r>
            <a:endParaRPr sz="4800" b="1"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2072550"/>
            <a:ext cx="8229600" cy="4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>
                <a:latin typeface="Caveat"/>
                <a:ea typeface="Caveat"/>
                <a:cs typeface="Caveat"/>
                <a:sym typeface="Caveat"/>
              </a:rPr>
              <a:t>6:00 - 6:40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  <a:p>
            <a:pPr marL="1371600" lvl="0" indent="-457200">
              <a:spcBef>
                <a:spcPts val="640"/>
              </a:spcBef>
              <a:spcAft>
                <a:spcPts val="0"/>
              </a:spcAft>
              <a:buSzPts val="3600"/>
              <a:buFont typeface="Caveat"/>
              <a:buChar char="❖"/>
            </a:pPr>
            <a:r>
              <a:rPr lang="en-US" sz="3600">
                <a:latin typeface="Caveat"/>
                <a:ea typeface="Caveat"/>
                <a:cs typeface="Caveat"/>
                <a:sym typeface="Caveat"/>
              </a:rPr>
              <a:t>ACE Center Information Session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>
                <a:latin typeface="Caveat"/>
                <a:ea typeface="Caveat"/>
                <a:cs typeface="Caveat"/>
                <a:sym typeface="Caveat"/>
              </a:rPr>
              <a:t>6:40 - 7:00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  <a:p>
            <a:pPr marL="1371600" lvl="0" indent="-457200">
              <a:spcBef>
                <a:spcPts val="640"/>
              </a:spcBef>
              <a:spcAft>
                <a:spcPts val="0"/>
              </a:spcAft>
              <a:buSzPts val="3600"/>
              <a:buFont typeface="Caveat"/>
              <a:buChar char="❖"/>
            </a:pPr>
            <a:r>
              <a:rPr lang="en-US" sz="3600">
                <a:latin typeface="Caveat"/>
                <a:ea typeface="Caveat"/>
                <a:cs typeface="Caveat"/>
                <a:sym typeface="Caveat"/>
              </a:rPr>
              <a:t>Question/Answer session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>
                <a:latin typeface="Caveat"/>
                <a:ea typeface="Caveat"/>
                <a:cs typeface="Caveat"/>
                <a:sym typeface="Caveat"/>
              </a:rPr>
              <a:t>7:00 - 7:30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  <a:p>
            <a:pPr marL="1371600" lvl="0" indent="-457200">
              <a:spcBef>
                <a:spcPts val="640"/>
              </a:spcBef>
              <a:spcAft>
                <a:spcPts val="0"/>
              </a:spcAft>
              <a:buSzPts val="3600"/>
              <a:buFont typeface="Caveat"/>
              <a:buChar char="❖"/>
            </a:pPr>
            <a:r>
              <a:rPr lang="en-US" sz="3600">
                <a:latin typeface="Caveat"/>
                <a:ea typeface="Caveat"/>
                <a:cs typeface="Caveat"/>
                <a:sym typeface="Caveat"/>
              </a:rPr>
              <a:t>Classroom Visit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475950" y="147100"/>
            <a:ext cx="8458800" cy="1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 txBox="1"/>
          <p:nvPr/>
        </p:nvSpPr>
        <p:spPr>
          <a:xfrm rot="10800000" flipH="1">
            <a:off x="508350" y="168875"/>
            <a:ext cx="8394000" cy="16008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veat"/>
              <a:ea typeface="Caveat"/>
              <a:cs typeface="Caveat"/>
              <a:sym typeface="Cavea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 descr="C:\Documents and Settings\srood\Local Settings\Temporary Internet Files\Content.IE5\DVN03MV4\MPj0433196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09600"/>
            <a:ext cx="8534400" cy="568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Shape 258"/>
          <p:cNvGrpSpPr/>
          <p:nvPr/>
        </p:nvGrpSpPr>
        <p:grpSpPr>
          <a:xfrm>
            <a:off x="3181765" y="1295400"/>
            <a:ext cx="6495634" cy="5181600"/>
            <a:chOff x="590965" y="0"/>
            <a:chExt cx="6495634" cy="5181600"/>
          </a:xfrm>
        </p:grpSpPr>
        <p:sp>
          <p:nvSpPr>
            <p:cNvPr id="259" name="Shape 259"/>
            <p:cNvSpPr/>
            <p:nvPr/>
          </p:nvSpPr>
          <p:spPr>
            <a:xfrm>
              <a:off x="590965" y="0"/>
              <a:ext cx="4201953" cy="1295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CBCBC"/>
                </a:gs>
                <a:gs pos="80000">
                  <a:srgbClr val="F8F8F8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628906" y="37941"/>
              <a:ext cx="4126071" cy="1219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</a:pPr>
              <a:r>
                <a:rPr lang="en-US" sz="2000" b="1" i="0" u="none" strike="noStrike" cap="none">
                  <a:latin typeface="Arial"/>
                  <a:ea typeface="Arial"/>
                  <a:cs typeface="Arial"/>
                  <a:sym typeface="Arial"/>
                </a:rPr>
                <a:t>In an effort to help facilitate this evening:</a:t>
              </a:r>
              <a:endParaRPr sz="2000" b="1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3160679">
              <a:off x="3123785" y="1346837"/>
              <a:ext cx="646789" cy="58293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 txBox="1"/>
            <p:nvPr/>
          </p:nvSpPr>
          <p:spPr>
            <a:xfrm rot="-2239321">
              <a:off x="3219286" y="1332812"/>
              <a:ext cx="349758" cy="471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55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101441" y="1981204"/>
              <a:ext cx="4201953" cy="1295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CBCBC"/>
                </a:gs>
                <a:gs pos="80000">
                  <a:srgbClr val="F8F8F8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2139382" y="2019145"/>
              <a:ext cx="4126071" cy="1219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None/>
              </a:pPr>
              <a:r>
                <a:rPr lang="en-US" sz="1600" b="0" i="0" u="none" strike="noStrike" cap="none">
                  <a:latin typeface="Arial"/>
                  <a:ea typeface="Arial"/>
                  <a:cs typeface="Arial"/>
                  <a:sym typeface="Arial"/>
                </a:rPr>
                <a:t>Individual questions about your specific child/situation will be addressed after the presentation.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 rot="4059052">
              <a:off x="4346856" y="3289937"/>
              <a:ext cx="494328" cy="58293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 txBox="1"/>
            <p:nvPr/>
          </p:nvSpPr>
          <p:spPr>
            <a:xfrm rot="-1340948">
              <a:off x="4390946" y="3339808"/>
              <a:ext cx="349758" cy="346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55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2884646" y="3886200"/>
              <a:ext cx="4201953" cy="1295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CBCBC"/>
                </a:gs>
                <a:gs pos="80000">
                  <a:srgbClr val="F8F8F8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 txBox="1"/>
            <p:nvPr/>
          </p:nvSpPr>
          <p:spPr>
            <a:xfrm>
              <a:off x="2922587" y="3924141"/>
              <a:ext cx="4126071" cy="1219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None/>
              </a:pPr>
              <a:r>
                <a:rPr lang="en-US" sz="2800" b="1" i="0" u="none" strike="noStrike" cap="none">
                  <a:latin typeface="Libre Baskerville"/>
                  <a:ea typeface="Libre Baskerville"/>
                  <a:cs typeface="Libre Baskerville"/>
                  <a:sym typeface="Libre Baskerville"/>
                </a:rPr>
                <a:t>Thank You!</a:t>
              </a:r>
              <a:endParaRPr sz="2800" b="1" i="0" u="none" strike="noStrike" cap="none"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269" name="Shape 269"/>
          <p:cNvSpPr/>
          <p:nvPr/>
        </p:nvSpPr>
        <p:spPr>
          <a:xfrm>
            <a:off x="914400" y="152400"/>
            <a:ext cx="7467600" cy="707886"/>
          </a:xfrm>
          <a:prstGeom prst="rect">
            <a:avLst/>
          </a:prstGeom>
          <a:gradFill>
            <a:gsLst>
              <a:gs pos="0">
                <a:srgbClr val="BCBCBC"/>
              </a:gs>
              <a:gs pos="80000">
                <a:srgbClr val="F8F8F8"/>
              </a:gs>
              <a:gs pos="100000">
                <a:srgbClr val="F9F9F9"/>
              </a:gs>
            </a:gsLst>
            <a:lin ang="16200000" scaled="0"/>
          </a:gradFill>
          <a:ln w="9525" cap="flat" cmpd="sng">
            <a:solidFill>
              <a:srgbClr val="FAFA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latin typeface="Libre Baskerville"/>
                <a:ea typeface="Libre Baskerville"/>
                <a:cs typeface="Libre Baskerville"/>
                <a:sym typeface="Libre Baskerville"/>
              </a:rPr>
              <a:t>Parents: Please Note</a:t>
            </a:r>
            <a:endParaRPr sz="4000" b="1" i="0" u="none" strike="noStrike" cap="none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/>
          </p:nvPr>
        </p:nvSpPr>
        <p:spPr>
          <a:xfrm>
            <a:off x="0" y="3048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800080"/>
                </a:solidFill>
                <a:latin typeface="Caveat"/>
                <a:ea typeface="Caveat"/>
                <a:cs typeface="Caveat"/>
                <a:sym typeface="Caveat"/>
              </a:rPr>
              <a:t>Introductions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76" name="Shape 276" descr="GT Reach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609600"/>
            <a:ext cx="6572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348350" y="1143000"/>
            <a:ext cx="7881300" cy="5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Dr. Jason Van Heukelum-</a:t>
            </a:r>
            <a:r>
              <a:rPr lang="en-US" sz="3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Superintendent</a:t>
            </a:r>
            <a:endParaRPr sz="3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Dr. Nan Bryant</a:t>
            </a:r>
            <a:r>
              <a:rPr lang="en-US" sz="3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Director of Elem. Instruction/Interim  </a:t>
            </a:r>
            <a:endParaRPr sz="3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45720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VACDES Principal</a:t>
            </a:r>
            <a:endParaRPr sz="3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Mr. Jacob Boula</a:t>
            </a:r>
            <a:r>
              <a:rPr lang="en-US" sz="3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Gifted Coordinator</a:t>
            </a:r>
            <a:endParaRPr sz="3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Ms. Michele Dempsey</a:t>
            </a:r>
            <a:r>
              <a:rPr lang="en-US" sz="3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G/T Elem. Gifted Specialist</a:t>
            </a:r>
            <a:endParaRPr sz="3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Mrs. Bev Thomas</a:t>
            </a:r>
            <a:r>
              <a:rPr lang="en-US" sz="3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VACDES Assistant Principal</a:t>
            </a:r>
            <a:endParaRPr sz="3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Ms. Pat Hollins-</a:t>
            </a:r>
            <a:r>
              <a:rPr lang="en-US" sz="3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ACE Center Teacher, 4th grade</a:t>
            </a:r>
            <a:endParaRPr sz="3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Mrs. Kate Dean-</a:t>
            </a:r>
            <a:r>
              <a:rPr lang="en-US" sz="3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ACE Center Teacher, 3rd grade</a:t>
            </a:r>
            <a:endParaRPr sz="3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	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584125" y="298550"/>
            <a:ext cx="7182600" cy="1103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762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latin typeface="Caveat"/>
                <a:ea typeface="Caveat"/>
                <a:cs typeface="Caveat"/>
                <a:sym typeface="Caveat"/>
              </a:rPr>
              <a:t>Introductions</a:t>
            </a:r>
            <a:endParaRPr sz="6000" b="1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281475" y="274650"/>
            <a:ext cx="85980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E4649"/>
                </a:solidFill>
                <a:latin typeface="Arial"/>
                <a:ea typeface="Arial"/>
                <a:cs typeface="Arial"/>
                <a:sym typeface="Arial"/>
              </a:rPr>
              <a:t>Definition of Gifted </a:t>
            </a:r>
            <a:r>
              <a:rPr lang="en-US" sz="4400" b="1">
                <a:solidFill>
                  <a:srgbClr val="1E4649"/>
                </a:solidFill>
              </a:rPr>
              <a:t>&amp; Talented</a:t>
            </a:r>
            <a:endParaRPr sz="4400" b="1" i="0" u="none" strike="noStrike" cap="none">
              <a:solidFill>
                <a:srgbClr val="1E46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Shape 285"/>
          <p:cNvGrpSpPr/>
          <p:nvPr/>
        </p:nvGrpSpPr>
        <p:grpSpPr>
          <a:xfrm>
            <a:off x="1034491" y="1371600"/>
            <a:ext cx="7456017" cy="5486400"/>
            <a:chOff x="1034491" y="0"/>
            <a:chExt cx="7456017" cy="5486400"/>
          </a:xfrm>
        </p:grpSpPr>
        <p:sp>
          <p:nvSpPr>
            <p:cNvPr id="286" name="Shape 286"/>
            <p:cNvSpPr/>
            <p:nvPr/>
          </p:nvSpPr>
          <p:spPr>
            <a:xfrm>
              <a:off x="3867777" y="1396837"/>
              <a:ext cx="1789444" cy="1789663"/>
            </a:xfrm>
            <a:prstGeom prst="ellipse">
              <a:avLst/>
            </a:prstGeom>
            <a:gradFill>
              <a:gsLst>
                <a:gs pos="0">
                  <a:srgbClr val="17177C">
                    <a:alpha val="49803"/>
                  </a:srgbClr>
                </a:gs>
                <a:gs pos="80000">
                  <a:srgbClr val="1E1EA3">
                    <a:alpha val="49803"/>
                  </a:srgbClr>
                </a:gs>
                <a:gs pos="100000">
                  <a:srgbClr val="1B1BA7">
                    <a:alpha val="4980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3737297" y="0"/>
              <a:ext cx="2050404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288"/>
            <p:cNvSpPr txBox="1"/>
            <p:nvPr/>
          </p:nvSpPr>
          <p:spPr>
            <a:xfrm>
              <a:off x="3737297" y="0"/>
              <a:ext cx="2050404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1" i="0" u="none" strike="noStrike" cap="none">
                  <a:solidFill>
                    <a:srgbClr val="1E4649"/>
                  </a:solidFill>
                  <a:latin typeface="Arial"/>
                  <a:ea typeface="Arial"/>
                  <a:cs typeface="Arial"/>
                  <a:sym typeface="Arial"/>
                </a:rPr>
                <a:t>Persons between the ages of 4 and 21</a:t>
              </a:r>
              <a:endParaRPr sz="1400" b="1" i="0" u="none" strike="noStrike" cap="none">
                <a:solidFill>
                  <a:srgbClr val="1E46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4392681" y="1649211"/>
              <a:ext cx="1789444" cy="1789663"/>
            </a:xfrm>
            <a:prstGeom prst="ellipse">
              <a:avLst/>
            </a:prstGeom>
            <a:gradFill>
              <a:gsLst>
                <a:gs pos="0">
                  <a:srgbClr val="296D90">
                    <a:alpha val="49803"/>
                  </a:srgbClr>
                </a:gs>
                <a:gs pos="80000">
                  <a:srgbClr val="3691BE">
                    <a:alpha val="49803"/>
                  </a:srgbClr>
                </a:gs>
                <a:gs pos="100000">
                  <a:srgbClr val="3391C2">
                    <a:alpha val="4980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402823" y="1042415"/>
              <a:ext cx="1938564" cy="120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 txBox="1"/>
            <p:nvPr/>
          </p:nvSpPr>
          <p:spPr>
            <a:xfrm>
              <a:off x="6402823" y="1042415"/>
              <a:ext cx="1938564" cy="120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1" i="0" u="none" strike="noStrike" cap="none">
                  <a:solidFill>
                    <a:srgbClr val="1E4649"/>
                  </a:solidFill>
                  <a:latin typeface="Arial"/>
                  <a:ea typeface="Arial"/>
                  <a:cs typeface="Arial"/>
                  <a:sym typeface="Arial"/>
                </a:rPr>
                <a:t>Capable of high performance, exceptional production, and/ or exceptional learning behavior</a:t>
              </a:r>
              <a:endParaRPr sz="1400" b="1" i="0" u="none" strike="noStrike" cap="none">
                <a:solidFill>
                  <a:srgbClr val="1E46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4521670" y="2217054"/>
              <a:ext cx="1789444" cy="1789663"/>
            </a:xfrm>
            <a:prstGeom prst="ellipse">
              <a:avLst/>
            </a:prstGeom>
            <a:gradFill>
              <a:gsLst>
                <a:gs pos="0">
                  <a:srgbClr val="4D917B">
                    <a:alpha val="49803"/>
                  </a:srgbClr>
                </a:gs>
                <a:gs pos="80000">
                  <a:srgbClr val="65C0A2">
                    <a:alpha val="49803"/>
                  </a:srgbClr>
                </a:gs>
                <a:gs pos="100000">
                  <a:srgbClr val="64C2A4">
                    <a:alpha val="4980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589224" y="2578607"/>
              <a:ext cx="1901284" cy="1289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6589224" y="2578607"/>
              <a:ext cx="1901284" cy="1289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1" i="0" u="none" strike="noStrike" cap="none">
                  <a:solidFill>
                    <a:srgbClr val="1E4649"/>
                  </a:solidFill>
                  <a:latin typeface="Arial"/>
                  <a:ea typeface="Arial"/>
                  <a:cs typeface="Arial"/>
                  <a:sym typeface="Arial"/>
                </a:rPr>
                <a:t>General or specific intellectual abilities</a:t>
              </a:r>
              <a:endParaRPr sz="1400" b="1" i="0" u="none" strike="noStrike" cap="none">
                <a:solidFill>
                  <a:srgbClr val="1E46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4158562" y="2672425"/>
              <a:ext cx="1789444" cy="1789663"/>
            </a:xfrm>
            <a:prstGeom prst="ellipse">
              <a:avLst/>
            </a:prstGeom>
            <a:gradFill>
              <a:gsLst>
                <a:gs pos="0">
                  <a:srgbClr val="6F956F">
                    <a:alpha val="49803"/>
                  </a:srgbClr>
                </a:gs>
                <a:gs pos="80000">
                  <a:srgbClr val="92C492">
                    <a:alpha val="49803"/>
                  </a:srgbClr>
                </a:gs>
                <a:gs pos="100000">
                  <a:srgbClr val="92C692">
                    <a:alpha val="4980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769062" y="4306824"/>
              <a:ext cx="2050404" cy="1179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5769062" y="4306824"/>
              <a:ext cx="2050404" cy="1179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1" i="0" u="none" strike="noStrike" cap="none">
                  <a:solidFill>
                    <a:srgbClr val="1E4649"/>
                  </a:solidFill>
                  <a:latin typeface="Arial"/>
                  <a:ea typeface="Arial"/>
                  <a:cs typeface="Arial"/>
                  <a:sym typeface="Arial"/>
                </a:rPr>
                <a:t>Specific academic aptitude</a:t>
              </a:r>
              <a:endParaRPr sz="1400" b="1" i="0" u="none" strike="noStrike" cap="none">
                <a:solidFill>
                  <a:srgbClr val="1E46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3576993" y="2672425"/>
              <a:ext cx="1789444" cy="1789663"/>
            </a:xfrm>
            <a:prstGeom prst="ellipse">
              <a:avLst/>
            </a:prstGeom>
            <a:gradFill>
              <a:gsLst>
                <a:gs pos="0">
                  <a:srgbClr val="989F8B">
                    <a:alpha val="49803"/>
                  </a:srgbClr>
                </a:gs>
                <a:gs pos="80000">
                  <a:srgbClr val="C9D0B8">
                    <a:alpha val="49803"/>
                  </a:srgbClr>
                </a:gs>
                <a:gs pos="100000">
                  <a:srgbClr val="CAD2B8">
                    <a:alpha val="4980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705532" y="4306824"/>
              <a:ext cx="2050404" cy="1179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1705532" y="4306824"/>
              <a:ext cx="2050404" cy="1179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1" i="0" u="none" strike="noStrike" cap="none">
                  <a:solidFill>
                    <a:srgbClr val="1E4649"/>
                  </a:solidFill>
                  <a:latin typeface="Arial"/>
                  <a:ea typeface="Arial"/>
                  <a:cs typeface="Arial"/>
                  <a:sym typeface="Arial"/>
                </a:rPr>
                <a:t>Creative or productive thinking</a:t>
              </a:r>
              <a:endParaRPr sz="1400" b="1" i="0" u="none" strike="noStrike" cap="none">
                <a:solidFill>
                  <a:srgbClr val="1E46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3213885" y="2217054"/>
              <a:ext cx="1789444" cy="1789663"/>
            </a:xfrm>
            <a:prstGeom prst="ellipse">
              <a:avLst/>
            </a:prstGeom>
            <a:gradFill>
              <a:gsLst>
                <a:gs pos="0">
                  <a:srgbClr val="AAA9A6">
                    <a:alpha val="49803"/>
                  </a:srgbClr>
                </a:gs>
                <a:gs pos="80000">
                  <a:srgbClr val="DFDEDB">
                    <a:alpha val="49803"/>
                  </a:srgbClr>
                </a:gs>
                <a:gs pos="100000">
                  <a:srgbClr val="E1E0DC">
                    <a:alpha val="4980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1034491" y="2578607"/>
              <a:ext cx="1901284" cy="1289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Shape 303"/>
            <p:cNvSpPr txBox="1"/>
            <p:nvPr/>
          </p:nvSpPr>
          <p:spPr>
            <a:xfrm>
              <a:off x="1034491" y="2578607"/>
              <a:ext cx="1901284" cy="1289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1" i="0" u="none" strike="noStrike" cap="none">
                  <a:solidFill>
                    <a:srgbClr val="1E4649"/>
                  </a:solidFill>
                  <a:latin typeface="Arial"/>
                  <a:ea typeface="Arial"/>
                  <a:cs typeface="Arial"/>
                  <a:sym typeface="Arial"/>
                </a:rPr>
                <a:t>Leadership and human relationship ability</a:t>
              </a:r>
              <a:endParaRPr sz="1400" b="1" i="0" u="none" strike="noStrike" cap="none">
                <a:solidFill>
                  <a:srgbClr val="1E46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3342874" y="1649211"/>
              <a:ext cx="1789444" cy="1789663"/>
            </a:xfrm>
            <a:prstGeom prst="ellipse">
              <a:avLst/>
            </a:prstGeom>
            <a:gradFill>
              <a:gsLst>
                <a:gs pos="0">
                  <a:srgbClr val="BCBABA">
                    <a:alpha val="49803"/>
                  </a:srgbClr>
                </a:gs>
                <a:gs pos="80000">
                  <a:srgbClr val="F7F5F5">
                    <a:alpha val="49803"/>
                  </a:srgbClr>
                </a:gs>
                <a:gs pos="100000">
                  <a:srgbClr val="F8F6F6">
                    <a:alpha val="4980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183611" y="1042415"/>
              <a:ext cx="1938564" cy="120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1183611" y="1042415"/>
              <a:ext cx="1938564" cy="120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rPr lang="en-US" sz="1400" b="1" i="0" u="none" strike="noStrike" cap="none">
                  <a:solidFill>
                    <a:srgbClr val="1E4649"/>
                  </a:solidFill>
                  <a:latin typeface="Arial"/>
                  <a:ea typeface="Arial"/>
                  <a:cs typeface="Arial"/>
                  <a:sym typeface="Arial"/>
                </a:rPr>
                <a:t>Visual arts, performing arts, spatial or musical abilities</a:t>
              </a:r>
              <a:endParaRPr sz="1400" b="1" i="0" u="none" strike="noStrike" cap="none">
                <a:solidFill>
                  <a:srgbClr val="1E46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Shape 307"/>
          <p:cNvSpPr txBox="1"/>
          <p:nvPr/>
        </p:nvSpPr>
        <p:spPr>
          <a:xfrm>
            <a:off x="294275" y="291725"/>
            <a:ext cx="8598000" cy="1080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F93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 descr="C:\Documents and Settings\srood\Local Settings\Temporary Internet Files\Content.IE5\DVN03MV4\MPj04395190000[1].jpg"/>
          <p:cNvPicPr preferRelativeResize="0"/>
          <p:nvPr/>
        </p:nvPicPr>
        <p:blipFill rotWithShape="1">
          <a:blip r:embed="rId3">
            <a:alphaModFix/>
          </a:blip>
          <a:srcRect t="4452"/>
          <a:stretch/>
        </p:blipFill>
        <p:spPr>
          <a:xfrm>
            <a:off x="-381000" y="1446900"/>
            <a:ext cx="9677400" cy="61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6858000"/>
            <a:ext cx="82296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9154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Just Me Again Down Here"/>
                <a:ea typeface="Just Me Again Down Here"/>
                <a:cs typeface="Just Me Again Down Here"/>
                <a:sym typeface="Just Me Again Down Here"/>
              </a:rPr>
              <a:t>ACE Center: Our PUrpose</a:t>
            </a:r>
            <a:endParaRPr b="1">
              <a:latin typeface="Just Me Again Down Here"/>
              <a:ea typeface="Just Me Again Down Here"/>
              <a:cs typeface="Just Me Again Down Here"/>
              <a:sym typeface="Just Me Again Down Here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5410200" y="1752600"/>
            <a:ext cx="3505200" cy="4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he Girl Next Door"/>
              <a:buChar char="✓"/>
            </a:pPr>
            <a:r>
              <a:rPr lang="en-US" sz="2200" b="0" i="0" u="none" strike="noStrike" cap="none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Child </a:t>
            </a:r>
            <a:r>
              <a:rPr lang="en-US" sz="2200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is with a group of intellectual peers. by subject giftedness.</a:t>
            </a:r>
            <a:br>
              <a:rPr lang="en-US" sz="2200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endParaRPr>
              <a:latin typeface="The Girl Next Door"/>
              <a:ea typeface="The Girl Next Door"/>
              <a:cs typeface="The Girl Next Door"/>
              <a:sym typeface="The Girl Next Door"/>
            </a:endParaRPr>
          </a:p>
          <a:p>
            <a:pPr marL="342900" marR="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he Girl Next Door"/>
              <a:buChar char="✓"/>
            </a:pPr>
            <a:r>
              <a:rPr lang="en-US" sz="2200" b="0" i="0" u="none" strike="noStrike" cap="none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Child </a:t>
            </a:r>
            <a:r>
              <a:rPr lang="en-US" sz="2200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receives a challenging curriculum for a significant amount of time each day..</a:t>
            </a:r>
            <a:br>
              <a:rPr lang="en-US" sz="2200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endParaRPr>
              <a:latin typeface="The Girl Next Door"/>
              <a:ea typeface="The Girl Next Door"/>
              <a:cs typeface="The Girl Next Door"/>
              <a:sym typeface="The Girl Next Door"/>
            </a:endParaRPr>
          </a:p>
          <a:p>
            <a:pPr marL="342900" marR="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he Girl Next Door"/>
              <a:buChar char="✓"/>
            </a:pPr>
            <a:r>
              <a:rPr lang="en-US" sz="2200">
                <a:solidFill>
                  <a:schemeClr val="lt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Project-based learning is an integral component of the daily schedule...</a:t>
            </a:r>
            <a:endParaRPr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 descr="C:\Documents and Settings\srood\Local Settings\Temporary Internet Files\Content.IE5\DVN03MV4\MPj0438942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7719" y="0"/>
            <a:ext cx="10099438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2" name="Shape 322"/>
          <p:cNvGraphicFramePr/>
          <p:nvPr/>
        </p:nvGraphicFramePr>
        <p:xfrm>
          <a:off x="1828800" y="890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{967A937C-05DA-4D74-B879-8822C2147E18}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Knows the answers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Asks the questions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interested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highly curious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attentive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mentally and physically involved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Has good ideas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Has wild, silly ideas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Works hard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Plays around, but can test well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Answers the questions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Discusses in detail, elaborates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Top group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Beyond the group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Listens with interest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Shows strong feelings and opinions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6-8 repetitions for mastery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1-2 repetitions for mastery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ideas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Constructs abstractions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Enjoys peers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Prefers adults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Grasps the meaning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Draws inferences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Completes assignments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Initiates projects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receptive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intense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Copies accurately 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Creates a new design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Enjoys school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Enjoys learning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Absorbs information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Manipulates information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Technician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Inventor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Good memorizer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Good guesser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Enjoys sequential presentation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Thrives on complexity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alert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keenly observant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pleased with own learning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highly self-critical</a:t>
                      </a:r>
                      <a:endParaRPr sz="1200" u="none" strike="noStrike" cap="non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00" marR="22800" marT="22800" marB="2280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23" name="Shape 323"/>
          <p:cNvSpPr/>
          <p:nvPr/>
        </p:nvSpPr>
        <p:spPr>
          <a:xfrm>
            <a:off x="4267200" y="244354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Gifted Child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52600" y="244418"/>
            <a:ext cx="251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Bright Child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Shape 329"/>
          <p:cNvCxnSpPr/>
          <p:nvPr/>
        </p:nvCxnSpPr>
        <p:spPr>
          <a:xfrm rot="10800000" flipH="1">
            <a:off x="6715478" y="3505200"/>
            <a:ext cx="494079" cy="1524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76200" y="152400"/>
            <a:ext cx="632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9DD2D6"/>
                </a:solidFill>
                <a:latin typeface="Arial"/>
                <a:ea typeface="Arial"/>
                <a:cs typeface="Arial"/>
                <a:sym typeface="Arial"/>
              </a:rPr>
              <a:t>Programming Options</a:t>
            </a:r>
            <a:endParaRPr/>
          </a:p>
        </p:txBody>
      </p:sp>
      <p:pic>
        <p:nvPicPr>
          <p:cNvPr id="331" name="Shape 331" descr="MPj0439331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0688" y="1676400"/>
            <a:ext cx="1306512" cy="190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2" name="Shape 332" descr="MPj0439330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600200"/>
            <a:ext cx="1274763" cy="1905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333" name="Shape 333"/>
          <p:cNvCxnSpPr/>
          <p:nvPr/>
        </p:nvCxnSpPr>
        <p:spPr>
          <a:xfrm flipH="1">
            <a:off x="5791200" y="762000"/>
            <a:ext cx="1219200" cy="1447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4" name="Shape 334"/>
          <p:cNvCxnSpPr/>
          <p:nvPr/>
        </p:nvCxnSpPr>
        <p:spPr>
          <a:xfrm flipH="1">
            <a:off x="3810000" y="762000"/>
            <a:ext cx="3124200" cy="12954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5" name="Shape 335"/>
          <p:cNvSpPr/>
          <p:nvPr/>
        </p:nvSpPr>
        <p:spPr>
          <a:xfrm>
            <a:off x="539044" y="1640240"/>
            <a:ext cx="1828800" cy="7150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Cluster Model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Grades 2-8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6715478" y="2271355"/>
            <a:ext cx="1828800" cy="7150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ACE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Center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Grades 3 &amp; 4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337" name="Shape 337"/>
          <p:cNvCxnSpPr/>
          <p:nvPr/>
        </p:nvCxnSpPr>
        <p:spPr>
          <a:xfrm rot="10800000" flipH="1">
            <a:off x="5703711" y="2772489"/>
            <a:ext cx="925690" cy="542211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8" name="Shape 338"/>
          <p:cNvCxnSpPr/>
          <p:nvPr/>
        </p:nvCxnSpPr>
        <p:spPr>
          <a:xfrm rot="10800000">
            <a:off x="2367844" y="2209800"/>
            <a:ext cx="984956" cy="7620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9" name="Shape 339"/>
          <p:cNvSpPr/>
          <p:nvPr/>
        </p:nvSpPr>
        <p:spPr>
          <a:xfrm>
            <a:off x="246620" y="3886200"/>
            <a:ext cx="3639580" cy="17877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Level Content</a:t>
            </a:r>
            <a:endParaRPr/>
          </a:p>
          <a:p>
            <a:pPr marL="800100" marR="0" lvl="1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Flexible Grouping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Acceleration</a:t>
            </a:r>
            <a:endParaRPr/>
          </a:p>
          <a:p>
            <a:pPr marL="800100" marR="0" lvl="1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Differentiated</a:t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4876800" y="4276635"/>
            <a:ext cx="4038600" cy="17877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ymbol"/>
              <a:buChar char="❖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Advanced Core Content</a:t>
            </a:r>
            <a:endParaRPr/>
          </a:p>
          <a:p>
            <a:pPr marL="800100" marR="0" lvl="1" indent="-34290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ymbol"/>
              <a:buChar char="❖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Compacted</a:t>
            </a:r>
            <a:endParaRPr/>
          </a:p>
          <a:p>
            <a:pPr marL="800100" marR="0" lvl="1" indent="-34290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ymbol"/>
              <a:buChar char="❖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Pace Accelerated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ymbol"/>
              <a:buChar char="❖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Differentiated and Extended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Shape 341"/>
          <p:cNvCxnSpPr/>
          <p:nvPr/>
        </p:nvCxnSpPr>
        <p:spPr>
          <a:xfrm>
            <a:off x="1448646" y="2355329"/>
            <a:ext cx="22859" cy="137847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2" name="Shape 342"/>
          <p:cNvCxnSpPr/>
          <p:nvPr/>
        </p:nvCxnSpPr>
        <p:spPr>
          <a:xfrm>
            <a:off x="7222068" y="3043594"/>
            <a:ext cx="0" cy="1147406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3" name="Shape 343"/>
          <p:cNvCxnSpPr/>
          <p:nvPr/>
        </p:nvCxnSpPr>
        <p:spPr>
          <a:xfrm flipH="1">
            <a:off x="3962400" y="3043594"/>
            <a:ext cx="3259668" cy="1151871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4" name="Shape 344"/>
          <p:cNvSpPr/>
          <p:nvPr/>
        </p:nvSpPr>
        <p:spPr>
          <a:xfrm>
            <a:off x="6400800" y="3272135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7070B9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5400" b="1" i="0" u="none" strike="noStrike" cap="none">
              <a:solidFill>
                <a:srgbClr val="70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" name="Shape 345"/>
          <p:cNvCxnSpPr/>
          <p:nvPr/>
        </p:nvCxnSpPr>
        <p:spPr>
          <a:xfrm rot="10800000">
            <a:off x="6019800" y="3581400"/>
            <a:ext cx="609600" cy="762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6" name="Shape 346"/>
          <p:cNvSpPr/>
          <p:nvPr/>
        </p:nvSpPr>
        <p:spPr>
          <a:xfrm>
            <a:off x="6934200" y="265975"/>
            <a:ext cx="1981200" cy="983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61670"/>
              </a:gs>
              <a:gs pos="80000">
                <a:srgbClr val="1D1D93"/>
              </a:gs>
              <a:gs pos="100000">
                <a:srgbClr val="1C1C96"/>
              </a:gs>
            </a:gsLst>
            <a:lin ang="16200000" scaled="0"/>
          </a:gradFill>
          <a:ln w="9525" cap="flat" cmpd="sng">
            <a:solidFill>
              <a:srgbClr val="2929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Eligible for Gifted</a:t>
            </a:r>
            <a:endParaRPr sz="18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Services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1313</Words>
  <Application>Microsoft Office PowerPoint</Application>
  <PresentationFormat>On-screen Show (4:3)</PresentationFormat>
  <Paragraphs>293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The Girl Next Door</vt:lpstr>
      <vt:lpstr>Calligraffitti</vt:lpstr>
      <vt:lpstr>Calibri</vt:lpstr>
      <vt:lpstr>Caveat</vt:lpstr>
      <vt:lpstr>Just Me Again Down Here</vt:lpstr>
      <vt:lpstr>Sunshiney</vt:lpstr>
      <vt:lpstr>Arial</vt:lpstr>
      <vt:lpstr>Syncopate</vt:lpstr>
      <vt:lpstr>Noto Symbol</vt:lpstr>
      <vt:lpstr>Libre Baskerville</vt:lpstr>
      <vt:lpstr>Default Design</vt:lpstr>
      <vt:lpstr>Default Design</vt:lpstr>
      <vt:lpstr>PowerPoint Presentation</vt:lpstr>
      <vt:lpstr>PowerPoint Presentation</vt:lpstr>
      <vt:lpstr>Agenda/Timeline for Tonight:</vt:lpstr>
      <vt:lpstr>PowerPoint Presentation</vt:lpstr>
      <vt:lpstr>Introductions</vt:lpstr>
      <vt:lpstr>Definition of Gifted &amp; Talented</vt:lpstr>
      <vt:lpstr>ACE Center: Our PUrpose</vt:lpstr>
      <vt:lpstr>PowerPoint Presentation</vt:lpstr>
      <vt:lpstr>Programming Options</vt:lpstr>
      <vt:lpstr> Differentiation </vt:lpstr>
      <vt:lpstr>PowerPoint Presentation</vt:lpstr>
      <vt:lpstr>Programming in ACE Center</vt:lpstr>
      <vt:lpstr>Curriculum and Programming</vt:lpstr>
      <vt:lpstr>   Elements of ACE Curriculum Design </vt:lpstr>
      <vt:lpstr>Elements of ACE Curriculum Design  </vt:lpstr>
      <vt:lpstr>Addressing the  Social and Emotional Needs of Gifted Learners</vt:lpstr>
      <vt:lpstr>PowerPoint Presentation</vt:lpstr>
      <vt:lpstr>Cluster Model- Neighborhood School</vt:lpstr>
      <vt:lpstr>How Do I Know if a Center  School is Right for My Child?</vt:lpstr>
      <vt:lpstr>PowerPoint Presentation</vt:lpstr>
      <vt:lpstr>What Steps Are Taken for  Gifted Center Application</vt:lpstr>
      <vt:lpstr>Notification of Acceptance</vt:lpstr>
      <vt:lpstr>PowerPoint Presentation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Hedrick</dc:creator>
  <cp:lastModifiedBy>Pam Hedrick</cp:lastModifiedBy>
  <cp:revision>1</cp:revision>
  <dcterms:modified xsi:type="dcterms:W3CDTF">2021-05-18T19:21:25Z</dcterms:modified>
</cp:coreProperties>
</file>